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6188" r:id="rId4"/>
    <p:sldId id="6187" r:id="rId5"/>
    <p:sldId id="260" r:id="rId6"/>
    <p:sldId id="259" r:id="rId7"/>
    <p:sldId id="961" r:id="rId8"/>
    <p:sldId id="261" r:id="rId9"/>
    <p:sldId id="6172" r:id="rId10"/>
    <p:sldId id="6153" r:id="rId11"/>
    <p:sldId id="6154" r:id="rId12"/>
    <p:sldId id="1276" r:id="rId13"/>
    <p:sldId id="6190" r:id="rId14"/>
    <p:sldId id="6174" r:id="rId15"/>
    <p:sldId id="6176"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EB"/>
    <a:srgbClr val="E6E6E6"/>
    <a:srgbClr val="FFFCF3"/>
    <a:srgbClr val="FFF7E1"/>
    <a:srgbClr val="D8D8E4"/>
    <a:srgbClr val="D4D4E2"/>
    <a:srgbClr val="B1B1CB"/>
    <a:srgbClr val="A0A0C0"/>
    <a:srgbClr val="FFFF5D"/>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2" autoAdjust="0"/>
    <p:restoredTop sz="88376" autoAdjust="0"/>
  </p:normalViewPr>
  <p:slideViewPr>
    <p:cSldViewPr snapToGrid="0">
      <p:cViewPr>
        <p:scale>
          <a:sx n="71" d="100"/>
          <a:sy n="71" d="100"/>
        </p:scale>
        <p:origin x="1248" y="540"/>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D6900-1E76-4710-AFBD-91D0EF4B109B}" type="datetimeFigureOut">
              <a:rPr kumimoji="1" lang="ja-JP" altLang="en-US" smtClean="0"/>
              <a:t>2022/10/17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85CE3-06D7-462A-A116-F3CD27309FA7}" type="slidenum">
              <a:rPr kumimoji="1" lang="ja-JP" altLang="en-US" smtClean="0"/>
              <a:t>‹#›</a:t>
            </a:fld>
            <a:endParaRPr kumimoji="1" lang="ja-JP" altLang="en-US"/>
          </a:p>
        </p:txBody>
      </p:sp>
    </p:spTree>
    <p:extLst>
      <p:ext uri="{BB962C8B-B14F-4D97-AF65-F5344CB8AC3E}">
        <p14:creationId xmlns:p14="http://schemas.microsoft.com/office/powerpoint/2010/main" val="18434378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2</a:t>
            </a:fld>
            <a:endParaRPr kumimoji="1" lang="ja-JP" altLang="en-US"/>
          </a:p>
        </p:txBody>
      </p:sp>
    </p:spTree>
    <p:extLst>
      <p:ext uri="{BB962C8B-B14F-4D97-AF65-F5344CB8AC3E}">
        <p14:creationId xmlns:p14="http://schemas.microsoft.com/office/powerpoint/2010/main" val="1991374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Shortening time for skills and CBT techniques</a:t>
            </a:r>
            <a:endParaRPr lang="ja-JP" altLang="en-US" dirty="0"/>
          </a:p>
          <a:p>
            <a:r>
              <a:rPr kumimoji="1" lang="en-US" altLang="ja-JP" sz="1200" dirty="0">
                <a:latin typeface="ＭＳ Ｐゴシック" panose="020B0600070205080204" pitchFamily="50" charset="-128"/>
                <a:ea typeface="ＭＳ Ｐゴシック" panose="020B0600070205080204" pitchFamily="50" charset="-128"/>
              </a:rPr>
              <a:t>At home therapy experience and guided help</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4DE45E-30B4-4EA8-BE77-F0393A923D0A}"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57420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202122"/>
                </a:solidFill>
                <a:effectLst/>
                <a:latin typeface="Arial" panose="020B0604020202020204" pitchFamily="34" charset="0"/>
              </a:rPr>
              <a:t>self-report questionnaires </a:t>
            </a:r>
            <a:endParaRPr kumimoji="1" lang="ja-JP" altLang="en-US" dirty="0"/>
          </a:p>
        </p:txBody>
      </p:sp>
      <p:sp>
        <p:nvSpPr>
          <p:cNvPr id="4" name="スライド番号プレースホルダー 3"/>
          <p:cNvSpPr>
            <a:spLocks noGrp="1"/>
          </p:cNvSpPr>
          <p:nvPr>
            <p:ph type="sldNum" sz="quarter" idx="5"/>
          </p:nvPr>
        </p:nvSpPr>
        <p:spPr/>
        <p:txBody>
          <a:bodyPr/>
          <a:lstStyle/>
          <a:p>
            <a:fld id="{17510682-C634-495D-BDA2-469320F06085}" type="slidenum">
              <a:rPr kumimoji="1" lang="ja-JP" altLang="en-US" smtClean="0"/>
              <a:t>12</a:t>
            </a:fld>
            <a:endParaRPr kumimoji="1" lang="ja-JP" altLang="en-US"/>
          </a:p>
        </p:txBody>
      </p:sp>
    </p:spTree>
    <p:extLst>
      <p:ext uri="{BB962C8B-B14F-4D97-AF65-F5344CB8AC3E}">
        <p14:creationId xmlns:p14="http://schemas.microsoft.com/office/powerpoint/2010/main" val="186405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Helpful Action</a:t>
            </a:r>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13</a:t>
            </a:fld>
            <a:endParaRPr kumimoji="1" lang="ja-JP" altLang="en-US"/>
          </a:p>
        </p:txBody>
      </p:sp>
    </p:spTree>
    <p:extLst>
      <p:ext uri="{BB962C8B-B14F-4D97-AF65-F5344CB8AC3E}">
        <p14:creationId xmlns:p14="http://schemas.microsoft.com/office/powerpoint/2010/main" val="86163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4DE45E-30B4-4EA8-BE77-F0393A923D0A}" type="slidenum">
              <a:rPr kumimoji="1" lang="ja-JP" altLang="en-US" smtClean="0"/>
              <a:t>14</a:t>
            </a:fld>
            <a:endParaRPr kumimoji="1" lang="ja-JP" altLang="en-US"/>
          </a:p>
        </p:txBody>
      </p:sp>
    </p:spTree>
    <p:extLst>
      <p:ext uri="{BB962C8B-B14F-4D97-AF65-F5344CB8AC3E}">
        <p14:creationId xmlns:p14="http://schemas.microsoft.com/office/powerpoint/2010/main" val="943242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【意義】</a:t>
            </a:r>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39700" algn="just"/>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通常の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の実施負担や臨床現場の普及の限界を鑑みると、医師や看護師、公認心理師等の多職種が患者に対し適切な見立てに基づき限られた時間の中でも、効率的に</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を提供できるようになれば、国内の</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の普及および均てん化につながり、高い医療経済効果が期待される。</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indent="139700" algn="just"/>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pPr indent="139700" algn="just"/>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本研究を</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SCBT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のフィージビリティを確認するにとどめず、今後実施するランダム化比較試験の前段階と位置付け、</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MRI</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撮像の環境整備、撮像から解析までのパイプライン整備、</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RCT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に向けた体制づくりなどを進めることで、次段階で有効性を確認し、</a:t>
            </a:r>
            <a:r>
              <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SCBT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の普及と実装により、必要な人に必要な治療を届けることに貢献することができる。</a:t>
            </a:r>
            <a:endParaRPr lang="en-US"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p>
            <a:pPr indent="139700" algn="just"/>
            <a:endParaRPr lang="ja-JP" altLang="ja-JP" sz="1800" kern="100" dirty="0">
              <a:effectLst/>
              <a:latin typeface="Century" panose="02040604050505020304" pitchFamily="18" charset="0"/>
              <a:ea typeface="ＭＳ 明朝" panose="02020609040205080304" pitchFamily="17" charset="-128"/>
              <a:cs typeface="Times New Roman" panose="02020603050405020304" pitchFamily="18" charset="0"/>
            </a:endParaRPr>
          </a:p>
          <a:p>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また、近年脳機能イメージングアプローチにより</a:t>
            </a:r>
            <a:r>
              <a:rPr lang="en-US" altLang="ja-JP" sz="1800" kern="100" dirty="0">
                <a:effectLst/>
                <a:latin typeface="Times New Roman" panose="02020603050405020304" pitchFamily="18" charset="0"/>
                <a:ea typeface="ＭＳ 明朝" panose="02020609040205080304" pitchFamily="17" charset="-128"/>
              </a:rPr>
              <a:t>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の治療機序の解明を目指す研究が蓄積され、関連する神経基盤が示唆されているものの、一定のコンセンサスには至っていない。本研究及び次段階の研究において、</a:t>
            </a:r>
            <a:r>
              <a:rPr lang="en-US" altLang="ja-JP" sz="1800" kern="100" dirty="0">
                <a:effectLst/>
                <a:latin typeface="Times New Roman" panose="02020603050405020304" pitchFamily="18" charset="0"/>
                <a:ea typeface="ＭＳ 明朝" panose="02020609040205080304" pitchFamily="17" charset="-128"/>
              </a:rPr>
              <a:t>SCBT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の実施前後と後観察における脳画像撮像により、脳の構造的・機能的所見及びその変化を明らかとすることで、生理学的エビデンスから</a:t>
            </a:r>
            <a:r>
              <a:rPr lang="en-US" altLang="ja-JP" sz="1800" kern="100" dirty="0">
                <a:effectLst/>
                <a:latin typeface="Times New Roman" panose="02020603050405020304" pitchFamily="18" charset="0"/>
                <a:ea typeface="ＭＳ 明朝" panose="02020609040205080304" pitchFamily="17" charset="-128"/>
              </a:rPr>
              <a:t>SCBT</a:t>
            </a:r>
            <a:r>
              <a:rPr lang="ja-JP" altLang="ja-JP" sz="1800" kern="100" dirty="0">
                <a:effectLst/>
                <a:latin typeface="Times New Roman" panose="02020603050405020304" pitchFamily="18" charset="0"/>
                <a:ea typeface="ＭＳ 明朝" panose="02020609040205080304" pitchFamily="17" charset="-128"/>
                <a:cs typeface="Times New Roman" panose="02020603050405020304" pitchFamily="18" charset="0"/>
              </a:rPr>
              <a:t>の有効性を評価でき、治療機序の解明、治療の反応性、治療効果予測に繋がると考える。</a:t>
            </a:r>
            <a:endParaRPr kumimoji="1" lang="ja-JP" altLang="en-US" dirty="0"/>
          </a:p>
        </p:txBody>
      </p:sp>
      <p:sp>
        <p:nvSpPr>
          <p:cNvPr id="4" name="スライド番号プレースホルダー 3"/>
          <p:cNvSpPr>
            <a:spLocks noGrp="1"/>
          </p:cNvSpPr>
          <p:nvPr>
            <p:ph type="sldNum" sz="quarter" idx="5"/>
          </p:nvPr>
        </p:nvSpPr>
        <p:spPr/>
        <p:txBody>
          <a:bodyPr/>
          <a:lstStyle/>
          <a:p>
            <a:fld id="{254DE45E-30B4-4EA8-BE77-F0393A923D0A}" type="slidenum">
              <a:rPr kumimoji="1" lang="ja-JP" altLang="en-US" smtClean="0"/>
              <a:t>15</a:t>
            </a:fld>
            <a:endParaRPr kumimoji="1" lang="ja-JP" altLang="en-US"/>
          </a:p>
        </p:txBody>
      </p:sp>
    </p:spTree>
    <p:extLst>
      <p:ext uri="{BB962C8B-B14F-4D97-AF65-F5344CB8AC3E}">
        <p14:creationId xmlns:p14="http://schemas.microsoft.com/office/powerpoint/2010/main" val="17121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3</a:t>
            </a:fld>
            <a:endParaRPr kumimoji="1" lang="ja-JP" altLang="en-US"/>
          </a:p>
        </p:txBody>
      </p:sp>
    </p:spTree>
    <p:extLst>
      <p:ext uri="{BB962C8B-B14F-4D97-AF65-F5344CB8AC3E}">
        <p14:creationId xmlns:p14="http://schemas.microsoft.com/office/powerpoint/2010/main" val="363270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212121"/>
                </a:solidFill>
                <a:effectLst/>
                <a:latin typeface="BlinkMacSystemFont"/>
              </a:rPr>
              <a:t>mean duration of psychiatric outpatient visits</a:t>
            </a:r>
          </a:p>
          <a:p>
            <a:r>
              <a:rPr lang="en-US" altLang="ja-JP" b="0" i="0" dirty="0">
                <a:solidFill>
                  <a:srgbClr val="212121"/>
                </a:solidFill>
                <a:effectLst/>
                <a:latin typeface="BlinkMacSystemFont"/>
              </a:rPr>
              <a:t>length of psychiatric office-based outpatient visits</a:t>
            </a:r>
          </a:p>
          <a:p>
            <a:r>
              <a:rPr lang="en-US" altLang="ja-JP" b="0" i="0" dirty="0">
                <a:solidFill>
                  <a:srgbClr val="BDC1C6"/>
                </a:solidFill>
                <a:effectLst/>
                <a:latin typeface="arial" panose="020B0604020202020204" pitchFamily="34" charset="0"/>
              </a:rPr>
              <a:t>average durations of </a:t>
            </a:r>
            <a:r>
              <a:rPr lang="en-US" altLang="ja-JP" b="1" i="0" dirty="0">
                <a:solidFill>
                  <a:srgbClr val="BCC0C3"/>
                </a:solidFill>
                <a:effectLst/>
                <a:latin typeface="arial" panose="020B0604020202020204" pitchFamily="34" charset="0"/>
              </a:rPr>
              <a:t>mental health</a:t>
            </a:r>
            <a:r>
              <a:rPr lang="en-US" altLang="ja-JP" b="0" i="0" dirty="0">
                <a:solidFill>
                  <a:srgbClr val="BDC1C6"/>
                </a:solidFill>
                <a:effectLst/>
                <a:latin typeface="arial" panose="020B0604020202020204" pitchFamily="34" charset="0"/>
              </a:rPr>
              <a:t> </a:t>
            </a:r>
            <a:r>
              <a:rPr lang="en-US" altLang="ja-JP" b="1" i="0" dirty="0">
                <a:solidFill>
                  <a:srgbClr val="BCC0C3"/>
                </a:solidFill>
                <a:effectLst/>
                <a:latin typeface="arial" panose="020B0604020202020204" pitchFamily="34" charset="0"/>
              </a:rPr>
              <a:t>visits</a:t>
            </a:r>
          </a:p>
          <a:p>
            <a:r>
              <a:rPr lang="en-US" altLang="ja-JP" b="1" i="0" dirty="0">
                <a:solidFill>
                  <a:srgbClr val="BCC0C3"/>
                </a:solidFill>
                <a:effectLst/>
                <a:latin typeface="arial" panose="020B0604020202020204" pitchFamily="34" charset="0"/>
              </a:rPr>
              <a:t>Psychiatry</a:t>
            </a:r>
            <a:r>
              <a:rPr lang="en-US" altLang="ja-JP" b="0" i="0" dirty="0">
                <a:solidFill>
                  <a:srgbClr val="BDC1C6"/>
                </a:solidFill>
                <a:effectLst/>
                <a:latin typeface="arial" panose="020B0604020202020204" pitchFamily="34" charset="0"/>
              </a:rPr>
              <a:t> appointment</a:t>
            </a:r>
          </a:p>
          <a:p>
            <a:r>
              <a:rPr lang="en-US" altLang="ja-JP" b="0" i="0" dirty="0">
                <a:solidFill>
                  <a:srgbClr val="BDC1C6"/>
                </a:solidFill>
                <a:effectLst/>
                <a:latin typeface="arial" panose="020B0604020202020204" pitchFamily="34" charset="0"/>
              </a:rPr>
              <a:t>Average </a:t>
            </a:r>
            <a:r>
              <a:rPr lang="en-US" altLang="ja-JP" b="1" i="0" dirty="0">
                <a:solidFill>
                  <a:srgbClr val="BCC0C3"/>
                </a:solidFill>
                <a:effectLst/>
                <a:latin typeface="arial" panose="020B0604020202020204" pitchFamily="34" charset="0"/>
              </a:rPr>
              <a:t>visit length</a:t>
            </a:r>
            <a:r>
              <a:rPr lang="en-US" altLang="ja-JP" b="0" i="0" dirty="0">
                <a:solidFill>
                  <a:srgbClr val="BDC1C6"/>
                </a:solidFill>
                <a:effectLst/>
                <a:latin typeface="arial" panose="020B0604020202020204" pitchFamily="34" charset="0"/>
              </a:rPr>
              <a:t> with </a:t>
            </a:r>
            <a:r>
              <a:rPr lang="en-US" altLang="ja-JP" b="1" i="0" dirty="0">
                <a:solidFill>
                  <a:srgbClr val="BCC0C3"/>
                </a:solidFill>
                <a:effectLst/>
                <a:latin typeface="arial" panose="020B0604020202020204" pitchFamily="34" charset="0"/>
              </a:rPr>
              <a:t>psychiatrists</a:t>
            </a:r>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4</a:t>
            </a:fld>
            <a:endParaRPr kumimoji="1" lang="ja-JP" altLang="en-US"/>
          </a:p>
        </p:txBody>
      </p:sp>
    </p:spTree>
    <p:extLst>
      <p:ext uri="{BB962C8B-B14F-4D97-AF65-F5344CB8AC3E}">
        <p14:creationId xmlns:p14="http://schemas.microsoft.com/office/powerpoint/2010/main" val="59208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5</a:t>
            </a:fld>
            <a:endParaRPr kumimoji="1" lang="ja-JP" altLang="en-US"/>
          </a:p>
        </p:txBody>
      </p:sp>
    </p:spTree>
    <p:extLst>
      <p:ext uri="{BB962C8B-B14F-4D97-AF65-F5344CB8AC3E}">
        <p14:creationId xmlns:p14="http://schemas.microsoft.com/office/powerpoint/2010/main" val="409897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6</a:t>
            </a:fld>
            <a:endParaRPr kumimoji="1" lang="ja-JP" altLang="en-US"/>
          </a:p>
        </p:txBody>
      </p:sp>
    </p:spTree>
    <p:extLst>
      <p:ext uri="{BB962C8B-B14F-4D97-AF65-F5344CB8AC3E}">
        <p14:creationId xmlns:p14="http://schemas.microsoft.com/office/powerpoint/2010/main" val="3073297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B9DAAC-188E-42F6-B59D-96AF37F0CF3F}" type="slidenum">
              <a:rPr kumimoji="1" lang="ja-JP" altLang="en-US" smtClean="0"/>
              <a:t>7</a:t>
            </a:fld>
            <a:endParaRPr kumimoji="1" lang="ja-JP" altLang="en-US"/>
          </a:p>
        </p:txBody>
      </p:sp>
    </p:spTree>
    <p:extLst>
      <p:ext uri="{BB962C8B-B14F-4D97-AF65-F5344CB8AC3E}">
        <p14:creationId xmlns:p14="http://schemas.microsoft.com/office/powerpoint/2010/main" val="396565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Rounded MT Bold" panose="020F0704030504030204" pitchFamily="34" charset="0"/>
              </a:rPr>
              <a:t>less time-consuming way to perform session. </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Arial Rounded MT Bold" panose="020F0704030504030204" pitchFamily="34" charset="0"/>
              </a:rPr>
              <a:t>Access to resources outside of session for self-training and treatment</a:t>
            </a:r>
          </a:p>
          <a:p>
            <a:endParaRPr kumimoji="1" lang="ja-JP" altLang="en-US" dirty="0"/>
          </a:p>
        </p:txBody>
      </p:sp>
      <p:sp>
        <p:nvSpPr>
          <p:cNvPr id="4" name="スライド番号プレースホルダー 3"/>
          <p:cNvSpPr>
            <a:spLocks noGrp="1"/>
          </p:cNvSpPr>
          <p:nvPr>
            <p:ph type="sldNum" sz="quarter" idx="5"/>
          </p:nvPr>
        </p:nvSpPr>
        <p:spPr/>
        <p:txBody>
          <a:bodyPr/>
          <a:lstStyle/>
          <a:p>
            <a:fld id="{92285CE3-06D7-462A-A116-F3CD27309FA7}" type="slidenum">
              <a:rPr kumimoji="1" lang="ja-JP" altLang="en-US" smtClean="0"/>
              <a:t>8</a:t>
            </a:fld>
            <a:endParaRPr kumimoji="1" lang="ja-JP" altLang="en-US"/>
          </a:p>
        </p:txBody>
      </p:sp>
    </p:spTree>
    <p:extLst>
      <p:ext uri="{BB962C8B-B14F-4D97-AF65-F5344CB8AC3E}">
        <p14:creationId xmlns:p14="http://schemas.microsoft.com/office/powerpoint/2010/main" val="3919748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そこで、効率型認知行動療法、</a:t>
            </a:r>
            <a:r>
              <a:rPr kumimoji="1" lang="en-US" altLang="ja-JP" dirty="0"/>
              <a:t>SCBT(Streamlined CBT)</a:t>
            </a:r>
            <a:r>
              <a:rPr kumimoji="1" lang="ja-JP" altLang="en-US" dirty="0"/>
              <a:t>をいうものを開発していて、診察室では</a:t>
            </a:r>
            <a:r>
              <a:rPr kumimoji="1" lang="en-US" altLang="ja-JP" dirty="0"/>
              <a:t>15</a:t>
            </a:r>
            <a:r>
              <a:rPr kumimoji="1" lang="ja-JP" altLang="en-US" dirty="0"/>
              <a:t>分、そしてセッションとセッションの間に患者さんが動画を見たり、ワークに取り組んだりして、通常の認知行動療法と比較してもそんたくのない効果を目指しています。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254DE45E-30B4-4EA8-BE77-F0393A923D0A}" type="slidenum">
              <a:rPr kumimoji="1" lang="ja-JP" altLang="en-US" smtClean="0"/>
              <a:t>9</a:t>
            </a:fld>
            <a:endParaRPr kumimoji="1" lang="ja-JP" altLang="en-US"/>
          </a:p>
        </p:txBody>
      </p:sp>
    </p:spTree>
    <p:extLst>
      <p:ext uri="{BB962C8B-B14F-4D97-AF65-F5344CB8AC3E}">
        <p14:creationId xmlns:p14="http://schemas.microsoft.com/office/powerpoint/2010/main" val="220242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28600" indent="-228600" algn="l">
              <a:buFont typeface="Arial" panose="020B0604020202020204" pitchFamily="34" charset="0"/>
              <a:buAutoNum type="arabicPeriod"/>
            </a:pPr>
            <a:r>
              <a:rPr lang="en-US" altLang="ja-JP" sz="1200" dirty="0">
                <a:latin typeface="Arial Rounded MT Bold" panose="020F0704030504030204" pitchFamily="34" charset="0"/>
              </a:rPr>
              <a:t>Efficient agenda setting and action plan</a:t>
            </a:r>
          </a:p>
          <a:p>
            <a:pPr marL="228600" indent="-228600" algn="l">
              <a:buFont typeface="Arial" panose="020B0604020202020204" pitchFamily="34" charset="0"/>
              <a:buAutoNum type="arabicPeriod"/>
            </a:pPr>
            <a:r>
              <a:rPr lang="en-US" altLang="ja-JP" sz="1200" dirty="0">
                <a:latin typeface="Arial Rounded MT Bold" panose="020F0704030504030204" pitchFamily="34" charset="0"/>
              </a:rPr>
              <a:t>. Understanding patient in a</a:t>
            </a:r>
            <a:br>
              <a:rPr lang="en-US" altLang="ja-JP" sz="1200" dirty="0">
                <a:latin typeface="Arial Rounded MT Bold" panose="020F0704030504030204" pitchFamily="34" charset="0"/>
              </a:rPr>
            </a:br>
            <a:r>
              <a:rPr lang="en-US" altLang="ja-JP" sz="1200" dirty="0">
                <a:latin typeface="Arial Rounded MT Bold" panose="020F0704030504030204" pitchFamily="34" charset="0"/>
              </a:rPr>
              <a:t> shorter time period</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4DE45E-30B4-4EA8-BE77-F0393A923D0A}"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445756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8876F6-E8E9-7FB8-DC6F-9379870589F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92E93D1-AB5D-A3EA-820E-A7FC0124CC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9F6C447-6CEA-3CD3-5BD1-039C1F1A70AC}"/>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5" name="フッター プレースホルダー 4">
            <a:extLst>
              <a:ext uri="{FF2B5EF4-FFF2-40B4-BE49-F238E27FC236}">
                <a16:creationId xmlns:a16="http://schemas.microsoft.com/office/drawing/2014/main" id="{F98D592C-7351-2021-B9B1-560FB1943D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73BB26-E282-4E88-A765-F57FCA794F8C}"/>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48715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41C789-E594-D150-E3DD-926185EE80A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65BCEF4-E898-DD40-2D78-BC68AB3651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B88EBF4-6616-5F3D-2B3E-56D6B90F5FF6}"/>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5" name="フッター プレースホルダー 4">
            <a:extLst>
              <a:ext uri="{FF2B5EF4-FFF2-40B4-BE49-F238E27FC236}">
                <a16:creationId xmlns:a16="http://schemas.microsoft.com/office/drawing/2014/main" id="{AB5E39B6-BB01-44BA-59F9-96C1B406E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996DE-21E1-6DFC-EE38-EA486631AD4D}"/>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293835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654827F-6A88-29EE-48DF-2C05AEDBA77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14996F0-6BB5-39ED-F17F-2C2158C3E5D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E3EB7F-829E-D0BA-A0A9-BAA8E55D697E}"/>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5" name="フッター プレースホルダー 4">
            <a:extLst>
              <a:ext uri="{FF2B5EF4-FFF2-40B4-BE49-F238E27FC236}">
                <a16:creationId xmlns:a16="http://schemas.microsoft.com/office/drawing/2014/main" id="{0B1E84D0-3768-6836-0F23-967B932394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6836664-D83A-45E9-4373-3F8207E06C5C}"/>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403628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21F8B8-E296-4EA9-91FF-901A953CA81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ED61D1F-56A4-C3AC-2027-BC9805548DC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D31B5E4-CF3F-ADA7-BD73-575708EC1AFD}"/>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5" name="フッター プレースホルダー 4">
            <a:extLst>
              <a:ext uri="{FF2B5EF4-FFF2-40B4-BE49-F238E27FC236}">
                <a16:creationId xmlns:a16="http://schemas.microsoft.com/office/drawing/2014/main" id="{8CF26B75-C90D-AC01-FD2E-D9F772E359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0C0872-C383-322F-F21F-76A2FC1EAEC6}"/>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210810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A93E0-27BE-BE16-35F6-1A58AAB7A2C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C501B0-F9D2-4CE0-D2BB-E32027C17D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DF17800-0FE9-2992-592A-AC1F19569790}"/>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5" name="フッター プレースホルダー 4">
            <a:extLst>
              <a:ext uri="{FF2B5EF4-FFF2-40B4-BE49-F238E27FC236}">
                <a16:creationId xmlns:a16="http://schemas.microsoft.com/office/drawing/2014/main" id="{4AEACC38-CC32-9D9D-089A-86304D9C1C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4E1C6FA-506B-DB2A-476F-87FC30AB7BAD}"/>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4006746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71710-5A13-1495-350B-DACDEEE3996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5F2850-6B8D-1061-A846-B7665689E1E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FA4E6CE-C00D-4E3D-C723-0653E328C1B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C4B6227-6C30-3D6A-E9D7-63DC1FD46710}"/>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6" name="フッター プレースホルダー 5">
            <a:extLst>
              <a:ext uri="{FF2B5EF4-FFF2-40B4-BE49-F238E27FC236}">
                <a16:creationId xmlns:a16="http://schemas.microsoft.com/office/drawing/2014/main" id="{90552ED8-C9B8-7800-D6AE-67EDA95B3A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B863E5E-3874-2313-6B69-8DA3FA9761AA}"/>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332890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247499-6296-FE00-9EB1-D2A46E62AE2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9414362-4780-E78D-CCA2-3BD8A491E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8CD697A-0555-25DF-32B1-9A28D08539D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CC29A66-FC6D-3D58-166B-AF412EFD00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E917C04-A9CF-BE03-6AE6-181DCDD4F6E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22B6BEE-B133-D111-4ACB-63C869B22DFC}"/>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8" name="フッター プレースホルダー 7">
            <a:extLst>
              <a:ext uri="{FF2B5EF4-FFF2-40B4-BE49-F238E27FC236}">
                <a16:creationId xmlns:a16="http://schemas.microsoft.com/office/drawing/2014/main" id="{063AE1A9-7574-B193-719E-F02E74DA301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140FD03-21BF-CE1C-55B9-3E1F7B12BD1C}"/>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1663998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862D83-1372-7467-0E7D-3938573835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8094FF8-B559-60EE-5FFC-633ED664C487}"/>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4" name="フッター プレースホルダー 3">
            <a:extLst>
              <a:ext uri="{FF2B5EF4-FFF2-40B4-BE49-F238E27FC236}">
                <a16:creationId xmlns:a16="http://schemas.microsoft.com/office/drawing/2014/main" id="{89614A6A-6175-E785-C32A-C99C8F73188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EBE5D1D-F75C-9174-E43F-CFDA53E9A83B}"/>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3586837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93D5587-996B-906D-E9D8-29B25186FB0D}"/>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3" name="フッター プレースホルダー 2">
            <a:extLst>
              <a:ext uri="{FF2B5EF4-FFF2-40B4-BE49-F238E27FC236}">
                <a16:creationId xmlns:a16="http://schemas.microsoft.com/office/drawing/2014/main" id="{C5C304DE-FF99-01CC-A43B-28D1BAA0568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38568CC-4957-D978-1389-8703DA12E613}"/>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2341061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B62BEE-2DF6-5B7D-585A-0D37EEBB60D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2418B0-3919-D26B-51E6-577A111CD0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95819FB-7573-301C-4205-A9C4C3E36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73925B-69B7-8AC5-B515-1970CB1C0E96}"/>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6" name="フッター プレースホルダー 5">
            <a:extLst>
              <a:ext uri="{FF2B5EF4-FFF2-40B4-BE49-F238E27FC236}">
                <a16:creationId xmlns:a16="http://schemas.microsoft.com/office/drawing/2014/main" id="{08363CAB-C502-E1E3-8F8A-D915B3AC319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C3283F-B21C-258B-6915-05F52244D556}"/>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1565562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431026-85BB-2C1B-B4E7-D7AEB2CB80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BA29ADF-10EA-6D92-794B-DD41C02B7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735E99B-3611-CBB1-35EE-FE4E50DACC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FEA9CFC-FCEF-D6DA-CB29-E6B335C5ED6C}"/>
              </a:ext>
            </a:extLst>
          </p:cNvPr>
          <p:cNvSpPr>
            <a:spLocks noGrp="1"/>
          </p:cNvSpPr>
          <p:nvPr>
            <p:ph type="dt" sz="half" idx="10"/>
          </p:nvPr>
        </p:nvSpPr>
        <p:spPr/>
        <p:txBody>
          <a:bodyPr/>
          <a:lstStyle/>
          <a:p>
            <a:fld id="{EB44BE52-B365-4D57-AE79-3A8870A2D16E}" type="datetimeFigureOut">
              <a:rPr kumimoji="1" lang="ja-JP" altLang="en-US" smtClean="0"/>
              <a:t>2022/10/17</a:t>
            </a:fld>
            <a:endParaRPr kumimoji="1" lang="ja-JP" altLang="en-US"/>
          </a:p>
        </p:txBody>
      </p:sp>
      <p:sp>
        <p:nvSpPr>
          <p:cNvPr id="6" name="フッター プレースホルダー 5">
            <a:extLst>
              <a:ext uri="{FF2B5EF4-FFF2-40B4-BE49-F238E27FC236}">
                <a16:creationId xmlns:a16="http://schemas.microsoft.com/office/drawing/2014/main" id="{82E92406-4D2C-D80D-486C-91F314DF58B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0CD4EE4-0879-0056-45ED-D5737B2C1164}"/>
              </a:ext>
            </a:extLst>
          </p:cNvPr>
          <p:cNvSpPr>
            <a:spLocks noGrp="1"/>
          </p:cNvSpPr>
          <p:nvPr>
            <p:ph type="sldNum" sz="quarter" idx="12"/>
          </p:nvPr>
        </p:nvSpPr>
        <p:spPr/>
        <p:txBody>
          <a:body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423438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1B84CB1-FAAD-28D9-F9A0-52A0A0A69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E6633AB-3DBB-3380-C990-1DEC23A39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3F541E-DCE5-242C-DFE2-8592BD24CC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44BE52-B365-4D57-AE79-3A8870A2D16E}" type="datetimeFigureOut">
              <a:rPr kumimoji="1" lang="ja-JP" altLang="en-US" smtClean="0"/>
              <a:t>2022/10/17</a:t>
            </a:fld>
            <a:endParaRPr kumimoji="1" lang="ja-JP" altLang="en-US"/>
          </a:p>
        </p:txBody>
      </p:sp>
      <p:sp>
        <p:nvSpPr>
          <p:cNvPr id="5" name="フッター プレースホルダー 4">
            <a:extLst>
              <a:ext uri="{FF2B5EF4-FFF2-40B4-BE49-F238E27FC236}">
                <a16:creationId xmlns:a16="http://schemas.microsoft.com/office/drawing/2014/main" id="{91E3B861-77E2-AE30-44DE-7CC89C6E3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332FA26-2FEE-876C-2CB6-D9B3D1605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68C26-3BBA-44AD-BB3A-D3F9029D3A89}" type="slidenum">
              <a:rPr kumimoji="1" lang="ja-JP" altLang="en-US" smtClean="0"/>
              <a:t>‹#›</a:t>
            </a:fld>
            <a:endParaRPr kumimoji="1" lang="ja-JP" altLang="en-US"/>
          </a:p>
        </p:txBody>
      </p:sp>
    </p:spTree>
    <p:extLst>
      <p:ext uri="{BB962C8B-B14F-4D97-AF65-F5344CB8AC3E}">
        <p14:creationId xmlns:p14="http://schemas.microsoft.com/office/powerpoint/2010/main" val="1742440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tmp"/><Relationship Id="rId4" Type="http://schemas.openxmlformats.org/officeDocument/2006/relationships/image" Target="../media/image3.tmp"/></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tmp"/><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mp"/><Relationship Id="rId4" Type="http://schemas.openxmlformats.org/officeDocument/2006/relationships/image" Target="../media/image13.tm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96E3DB7-6388-997B-219A-FE8F75DF3D3D}"/>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18998" b="44929"/>
          <a:stretch/>
        </p:blipFill>
        <p:spPr bwMode="auto">
          <a:xfrm>
            <a:off x="15015" y="0"/>
            <a:ext cx="12176985" cy="582755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27BC536C-1F45-8E49-3CEC-A37A9A968801}"/>
              </a:ext>
            </a:extLst>
          </p:cNvPr>
          <p:cNvSpPr>
            <a:spLocks noGrp="1"/>
          </p:cNvSpPr>
          <p:nvPr>
            <p:ph type="ctrTitle"/>
          </p:nvPr>
        </p:nvSpPr>
        <p:spPr>
          <a:xfrm>
            <a:off x="292428" y="789923"/>
            <a:ext cx="11622157" cy="3397960"/>
          </a:xfrm>
        </p:spPr>
        <p:txBody>
          <a:bodyPr>
            <a:normAutofit/>
          </a:bodyPr>
          <a:lstStyle/>
          <a:p>
            <a:r>
              <a:rPr kumimoji="1" lang="en-US" altLang="ja-JP" dirty="0">
                <a:latin typeface="Arial Rounded MT Bold" panose="020F0704030504030204" pitchFamily="34" charset="0"/>
                <a:ea typeface="Segoe UI Black" panose="020B0A02040204020203" pitchFamily="34" charset="0"/>
              </a:rPr>
              <a:t>Pilot Study on the Efficacy and Feasibility of Streamlined Cognitive Behavioral Therapy for Depression</a:t>
            </a:r>
            <a:endParaRPr kumimoji="1" lang="ja-JP" altLang="en-US" dirty="0">
              <a:latin typeface="Arial Rounded MT Bold" panose="020F0704030504030204" pitchFamily="34" charset="0"/>
            </a:endParaRPr>
          </a:p>
        </p:txBody>
      </p:sp>
      <p:sp>
        <p:nvSpPr>
          <p:cNvPr id="3" name="字幕 2">
            <a:extLst>
              <a:ext uri="{FF2B5EF4-FFF2-40B4-BE49-F238E27FC236}">
                <a16:creationId xmlns:a16="http://schemas.microsoft.com/office/drawing/2014/main" id="{940FE932-01A0-ABB1-6E7C-19B961E5FDE5}"/>
              </a:ext>
            </a:extLst>
          </p:cNvPr>
          <p:cNvSpPr>
            <a:spLocks noGrp="1"/>
          </p:cNvSpPr>
          <p:nvPr>
            <p:ph type="subTitle" idx="1"/>
          </p:nvPr>
        </p:nvSpPr>
        <p:spPr>
          <a:xfrm>
            <a:off x="874644" y="4685122"/>
            <a:ext cx="10442713" cy="1106651"/>
          </a:xfrm>
        </p:spPr>
        <p:txBody>
          <a:bodyPr>
            <a:normAutofit/>
          </a:bodyPr>
          <a:lstStyle/>
          <a:p>
            <a:r>
              <a:rPr kumimoji="1" lang="en-US" altLang="ja-JP" sz="3600" b="1" dirty="0">
                <a:latin typeface="Arial Rounded MT Bold" panose="020F0704030504030204" pitchFamily="34" charset="0"/>
                <a:ea typeface="Segoe UI Black" panose="020B0A02040204020203" pitchFamily="34" charset="0"/>
                <a:cs typeface="Arial" panose="020B0604020202020204" pitchFamily="34" charset="0"/>
              </a:rPr>
              <a:t>Naoki Takamatsu</a:t>
            </a:r>
          </a:p>
        </p:txBody>
      </p:sp>
      <p:pic>
        <p:nvPicPr>
          <p:cNvPr id="5" name="図 4">
            <a:extLst>
              <a:ext uri="{FF2B5EF4-FFF2-40B4-BE49-F238E27FC236}">
                <a16:creationId xmlns:a16="http://schemas.microsoft.com/office/drawing/2014/main" id="{A3581C70-4321-3B7E-F015-3DD0BECE2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16" y="5917042"/>
            <a:ext cx="3436924" cy="816993"/>
          </a:xfrm>
          <a:prstGeom prst="rect">
            <a:avLst/>
          </a:prstGeom>
        </p:spPr>
      </p:pic>
      <p:pic>
        <p:nvPicPr>
          <p:cNvPr id="7" name="図 6">
            <a:extLst>
              <a:ext uri="{FF2B5EF4-FFF2-40B4-BE49-F238E27FC236}">
                <a16:creationId xmlns:a16="http://schemas.microsoft.com/office/drawing/2014/main" id="{952FC464-EB37-194E-2082-22FDEBF8E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952" y="5940322"/>
            <a:ext cx="4118126" cy="768505"/>
          </a:xfrm>
          <a:prstGeom prst="rect">
            <a:avLst/>
          </a:prstGeom>
        </p:spPr>
      </p:pic>
      <p:pic>
        <p:nvPicPr>
          <p:cNvPr id="9" name="図 8">
            <a:extLst>
              <a:ext uri="{FF2B5EF4-FFF2-40B4-BE49-F238E27FC236}">
                <a16:creationId xmlns:a16="http://schemas.microsoft.com/office/drawing/2014/main" id="{34651381-F476-23F6-987B-6E76E6161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948" y="5917042"/>
            <a:ext cx="3324795" cy="815067"/>
          </a:xfrm>
          <a:prstGeom prst="rect">
            <a:avLst/>
          </a:prstGeom>
        </p:spPr>
      </p:pic>
    </p:spTree>
    <p:extLst>
      <p:ext uri="{BB962C8B-B14F-4D97-AF65-F5344CB8AC3E}">
        <p14:creationId xmlns:p14="http://schemas.microsoft.com/office/powerpoint/2010/main" val="3740983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B30FF2F1-CFAB-93CA-1047-EA057F928F03}"/>
              </a:ext>
            </a:extLst>
          </p:cNvPr>
          <p:cNvSpPr/>
          <p:nvPr/>
        </p:nvSpPr>
        <p:spPr>
          <a:xfrm>
            <a:off x="6711970" y="4745727"/>
            <a:ext cx="4211781" cy="688023"/>
          </a:xfrm>
          <a:prstGeom prst="roundRect">
            <a:avLst/>
          </a:prstGeom>
          <a:solidFill>
            <a:srgbClr val="D8D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098" name="Picture 2">
            <a:extLst>
              <a:ext uri="{FF2B5EF4-FFF2-40B4-BE49-F238E27FC236}">
                <a16:creationId xmlns:a16="http://schemas.microsoft.com/office/drawing/2014/main" id="{88637FEF-1C31-0DA3-FA72-5E4D9C2608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66"/>
          <a:stretch/>
        </p:blipFill>
        <p:spPr bwMode="auto">
          <a:xfrm>
            <a:off x="1115739" y="563811"/>
            <a:ext cx="3347768" cy="301577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766BDB8D-C8BD-78A4-F887-36007164B3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1" t="536" r="22953" b="14654"/>
          <a:stretch/>
        </p:blipFill>
        <p:spPr bwMode="auto">
          <a:xfrm>
            <a:off x="2321592" y="922783"/>
            <a:ext cx="2968750" cy="280207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図 6" descr="グラフィカル ユーザー インターフェイス&#10;&#10;中程度の精度で自動的に生成された説明">
            <a:extLst>
              <a:ext uri="{FF2B5EF4-FFF2-40B4-BE49-F238E27FC236}">
                <a16:creationId xmlns:a16="http://schemas.microsoft.com/office/drawing/2014/main" id="{06F5A32C-545F-C055-9208-2E6E263D9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819" y="581935"/>
            <a:ext cx="4384445" cy="1566516"/>
          </a:xfrm>
          <a:prstGeom prst="rect">
            <a:avLst/>
          </a:prstGeom>
          <a:effectLst>
            <a:outerShdw blurRad="63500" sx="102000" sy="102000" algn="ctr" rotWithShape="0">
              <a:prstClr val="black">
                <a:alpha val="40000"/>
              </a:prstClr>
            </a:outerShdw>
          </a:effectLst>
        </p:spPr>
      </p:pic>
      <p:pic>
        <p:nvPicPr>
          <p:cNvPr id="8" name="図 7" descr="グラフィカル ユーザー インターフェイス&#10;&#10;中程度の精度で自動的に生成された説明">
            <a:extLst>
              <a:ext uri="{FF2B5EF4-FFF2-40B4-BE49-F238E27FC236}">
                <a16:creationId xmlns:a16="http://schemas.microsoft.com/office/drawing/2014/main" id="{0B0D842E-A9C7-4DDA-21E0-B39ED22F34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8301" y="2885881"/>
            <a:ext cx="4211781" cy="1159360"/>
          </a:xfrm>
          <a:prstGeom prst="rect">
            <a:avLst/>
          </a:prstGeom>
          <a:effectLst>
            <a:outerShdw blurRad="63500" sx="102000" sy="102000" algn="ctr" rotWithShape="0">
              <a:prstClr val="black">
                <a:alpha val="40000"/>
              </a:prstClr>
            </a:outerShdw>
          </a:effectLst>
        </p:spPr>
      </p:pic>
      <p:sp>
        <p:nvSpPr>
          <p:cNvPr id="3" name="四角形: 角を丸くする 2">
            <a:extLst>
              <a:ext uri="{FF2B5EF4-FFF2-40B4-BE49-F238E27FC236}">
                <a16:creationId xmlns:a16="http://schemas.microsoft.com/office/drawing/2014/main" id="{04CB17F1-DC2E-AE3C-F6DC-4BBA4B419FC7}"/>
              </a:ext>
            </a:extLst>
          </p:cNvPr>
          <p:cNvSpPr/>
          <p:nvPr/>
        </p:nvSpPr>
        <p:spPr>
          <a:xfrm>
            <a:off x="1093795" y="4745727"/>
            <a:ext cx="4211781" cy="688023"/>
          </a:xfrm>
          <a:prstGeom prst="roundRect">
            <a:avLst/>
          </a:prstGeom>
          <a:solidFill>
            <a:srgbClr val="D8D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コンテンツ プレースホルダー 4">
            <a:extLst>
              <a:ext uri="{FF2B5EF4-FFF2-40B4-BE49-F238E27FC236}">
                <a16:creationId xmlns:a16="http://schemas.microsoft.com/office/drawing/2014/main" id="{FD104F96-3310-3CF4-28A5-9CE29382F6AF}"/>
              </a:ext>
            </a:extLst>
          </p:cNvPr>
          <p:cNvSpPr txBox="1">
            <a:spLocks/>
          </p:cNvSpPr>
          <p:nvPr/>
        </p:nvSpPr>
        <p:spPr>
          <a:xfrm>
            <a:off x="1525801" y="4745727"/>
            <a:ext cx="3347768" cy="7440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dirty="0">
                <a:latin typeface="Arial Rounded MT Bold" panose="020F0704030504030204" pitchFamily="34" charset="0"/>
              </a:rPr>
              <a:t>Opening Sheet</a:t>
            </a:r>
            <a:br>
              <a:rPr lang="en-US" altLang="ja-JP" sz="2400" dirty="0">
                <a:latin typeface="Arial Rounded MT Bold" panose="020F0704030504030204" pitchFamily="34" charset="0"/>
              </a:rPr>
            </a:br>
            <a:r>
              <a:rPr lang="en-US" altLang="ja-JP" sz="2400" dirty="0">
                <a:latin typeface="Arial Rounded MT Bold" panose="020F0704030504030204" pitchFamily="34" charset="0"/>
              </a:rPr>
              <a:t>End Sheet</a:t>
            </a:r>
          </a:p>
        </p:txBody>
      </p:sp>
      <p:sp>
        <p:nvSpPr>
          <p:cNvPr id="14" name="コンテンツ プレースホルダー 4">
            <a:extLst>
              <a:ext uri="{FF2B5EF4-FFF2-40B4-BE49-F238E27FC236}">
                <a16:creationId xmlns:a16="http://schemas.microsoft.com/office/drawing/2014/main" id="{6F1E62D1-AFD2-0D0D-1799-582B69B5DE7A}"/>
              </a:ext>
            </a:extLst>
          </p:cNvPr>
          <p:cNvSpPr txBox="1">
            <a:spLocks/>
          </p:cNvSpPr>
          <p:nvPr/>
        </p:nvSpPr>
        <p:spPr>
          <a:xfrm>
            <a:off x="7036683" y="4745727"/>
            <a:ext cx="3562354" cy="7440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dirty="0">
                <a:latin typeface="Arial Rounded MT Bold" panose="020F0704030504030204" pitchFamily="34" charset="0"/>
              </a:rPr>
              <a:t>Case Formulation Sheet</a:t>
            </a:r>
          </a:p>
        </p:txBody>
      </p:sp>
      <p:sp>
        <p:nvSpPr>
          <p:cNvPr id="15" name="コンテンツ プレースホルダー 4">
            <a:extLst>
              <a:ext uri="{FF2B5EF4-FFF2-40B4-BE49-F238E27FC236}">
                <a16:creationId xmlns:a16="http://schemas.microsoft.com/office/drawing/2014/main" id="{3E4F8B9F-539F-3855-C902-ABD93C52BA44}"/>
              </a:ext>
            </a:extLst>
          </p:cNvPr>
          <p:cNvSpPr txBox="1">
            <a:spLocks/>
          </p:cNvSpPr>
          <p:nvPr/>
        </p:nvSpPr>
        <p:spPr>
          <a:xfrm>
            <a:off x="1152867" y="5961442"/>
            <a:ext cx="98862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Materials to enhance efficiency throughout CBT session</a:t>
            </a:r>
          </a:p>
        </p:txBody>
      </p:sp>
      <p:sp>
        <p:nvSpPr>
          <p:cNvPr id="20" name="タイトル 1">
            <a:extLst>
              <a:ext uri="{FF2B5EF4-FFF2-40B4-BE49-F238E27FC236}">
                <a16:creationId xmlns:a16="http://schemas.microsoft.com/office/drawing/2014/main" id="{FB1093D1-4E85-7C10-25AF-200901D9A1BC}"/>
              </a:ext>
            </a:extLst>
          </p:cNvPr>
          <p:cNvSpPr txBox="1">
            <a:spLocks/>
          </p:cNvSpPr>
          <p:nvPr/>
        </p:nvSpPr>
        <p:spPr>
          <a:xfrm>
            <a:off x="1093795" y="3739243"/>
            <a:ext cx="3779774" cy="9920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342900" indent="-342900">
              <a:buFont typeface="Wingdings" panose="05000000000000000000" pitchFamily="2" charset="2"/>
              <a:buChar char="ü"/>
            </a:pPr>
            <a:r>
              <a:rPr lang="en-US" altLang="ja-JP" sz="2000" dirty="0">
                <a:solidFill>
                  <a:schemeClr val="accent2"/>
                </a:solidFill>
                <a:latin typeface="Arial Rounded MT Bold" panose="020F0704030504030204" pitchFamily="34" charset="0"/>
                <a:ea typeface="ＭＳ Ｐゴシック" panose="020B0600070205080204" pitchFamily="50" charset="-128"/>
              </a:rPr>
              <a:t>New discoveries/thoughts</a:t>
            </a:r>
          </a:p>
          <a:p>
            <a:pPr marL="342900" indent="-342900">
              <a:buFont typeface="Wingdings" panose="05000000000000000000" pitchFamily="2" charset="2"/>
              <a:buChar char="ü"/>
            </a:pPr>
            <a:r>
              <a:rPr lang="en-US" altLang="ja-JP" sz="2000" dirty="0">
                <a:solidFill>
                  <a:schemeClr val="accent2"/>
                </a:solidFill>
                <a:latin typeface="Arial Rounded MT Bold" panose="020F0704030504030204" pitchFamily="34" charset="0"/>
                <a:ea typeface="ＭＳ Ｐゴシック" panose="020B0600070205080204" pitchFamily="50" charset="-128"/>
              </a:rPr>
              <a:t>Materials to utilize</a:t>
            </a:r>
          </a:p>
          <a:p>
            <a:pPr marL="342900" indent="-342900">
              <a:buFont typeface="Wingdings" panose="05000000000000000000" pitchFamily="2" charset="2"/>
              <a:buChar char="ü"/>
            </a:pPr>
            <a:r>
              <a:rPr lang="en-US" altLang="ja-JP" sz="2000" dirty="0">
                <a:solidFill>
                  <a:schemeClr val="accent2"/>
                </a:solidFill>
                <a:latin typeface="Arial Rounded MT Bold" panose="020F0704030504030204" pitchFamily="34" charset="0"/>
                <a:ea typeface="ＭＳ Ｐゴシック" panose="020B0600070205080204" pitchFamily="50" charset="-128"/>
              </a:rPr>
              <a:t>Agenda / Action Plan</a:t>
            </a:r>
            <a:endParaRPr lang="ja-JP" altLang="en-US" sz="2000" dirty="0">
              <a:solidFill>
                <a:schemeClr val="accent2"/>
              </a:solidFill>
              <a:latin typeface="Arial Rounded MT Bold" panose="020F0704030504030204" pitchFamily="34" charset="0"/>
              <a:ea typeface="ＭＳ Ｐゴシック" panose="020B0600070205080204" pitchFamily="50" charset="-128"/>
            </a:endParaRPr>
          </a:p>
        </p:txBody>
      </p:sp>
      <p:sp>
        <p:nvSpPr>
          <p:cNvPr id="21" name="タイトル 1">
            <a:extLst>
              <a:ext uri="{FF2B5EF4-FFF2-40B4-BE49-F238E27FC236}">
                <a16:creationId xmlns:a16="http://schemas.microsoft.com/office/drawing/2014/main" id="{F9143CF8-4EC3-0C05-297F-36D50EA649AE}"/>
              </a:ext>
            </a:extLst>
          </p:cNvPr>
          <p:cNvSpPr txBox="1">
            <a:spLocks/>
          </p:cNvSpPr>
          <p:nvPr/>
        </p:nvSpPr>
        <p:spPr>
          <a:xfrm>
            <a:off x="6708819" y="2180210"/>
            <a:ext cx="5211038" cy="6426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000" dirty="0">
                <a:solidFill>
                  <a:schemeClr val="accent2"/>
                </a:solidFill>
                <a:latin typeface="Arial Rounded MT Bold" panose="020F0704030504030204" pitchFamily="34" charset="0"/>
                <a:ea typeface="ＭＳ Ｐゴシック" panose="020B0600070205080204" pitchFamily="50" charset="-128"/>
              </a:rPr>
              <a:t>Situation / Thoughts / Feelings</a:t>
            </a:r>
          </a:p>
          <a:p>
            <a:r>
              <a:rPr lang="en-US" altLang="ja-JP" sz="1800" dirty="0">
                <a:solidFill>
                  <a:schemeClr val="accent2"/>
                </a:solidFill>
                <a:latin typeface="Arial Rounded MT Bold" panose="020F0704030504030204" pitchFamily="34" charset="0"/>
                <a:ea typeface="ＭＳ Ｐゴシック" panose="020B0600070205080204" pitchFamily="50" charset="-128"/>
              </a:rPr>
              <a:t>(From childhood to current experiences)</a:t>
            </a:r>
            <a:endParaRPr lang="ja-JP" altLang="en-US" sz="1800" dirty="0">
              <a:solidFill>
                <a:schemeClr val="accent2"/>
              </a:solidFill>
              <a:latin typeface="Arial Rounded MT Bold" panose="020F0704030504030204" pitchFamily="34" charset="0"/>
              <a:ea typeface="ＭＳ Ｐゴシック" panose="020B0600070205080204" pitchFamily="50" charset="-128"/>
            </a:endParaRPr>
          </a:p>
        </p:txBody>
      </p:sp>
      <p:sp>
        <p:nvSpPr>
          <p:cNvPr id="22" name="タイトル 1">
            <a:extLst>
              <a:ext uri="{FF2B5EF4-FFF2-40B4-BE49-F238E27FC236}">
                <a16:creationId xmlns:a16="http://schemas.microsoft.com/office/drawing/2014/main" id="{E1C4FDF6-2A7B-8F92-1F27-D5051CCE010F}"/>
              </a:ext>
            </a:extLst>
          </p:cNvPr>
          <p:cNvSpPr txBox="1">
            <a:spLocks/>
          </p:cNvSpPr>
          <p:nvPr/>
        </p:nvSpPr>
        <p:spPr>
          <a:xfrm>
            <a:off x="6708819" y="4071296"/>
            <a:ext cx="4477078" cy="6880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000" dirty="0">
                <a:solidFill>
                  <a:schemeClr val="accent2"/>
                </a:solidFill>
                <a:latin typeface="Arial Rounded MT Bold" panose="020F0704030504030204" pitchFamily="34" charset="0"/>
                <a:ea typeface="ＭＳ Ｐゴシック" panose="020B0600070205080204" pitchFamily="50" charset="-128"/>
              </a:rPr>
              <a:t>Typical Schemas / Core beliefs </a:t>
            </a:r>
          </a:p>
          <a:p>
            <a:r>
              <a:rPr lang="en-US" altLang="ja-JP" sz="1800" dirty="0">
                <a:solidFill>
                  <a:schemeClr val="accent2"/>
                </a:solidFill>
                <a:latin typeface="Arial Rounded MT Bold" panose="020F0704030504030204" pitchFamily="34" charset="0"/>
                <a:ea typeface="ＭＳ Ｐゴシック" panose="020B0600070205080204" pitchFamily="50" charset="-128"/>
              </a:rPr>
              <a:t>(Seen in depression)</a:t>
            </a:r>
            <a:endParaRPr lang="ja-JP" altLang="en-US" sz="2000" dirty="0">
              <a:solidFill>
                <a:schemeClr val="accent2"/>
              </a:solidFill>
              <a:latin typeface="Arial Rounded MT Bold" panose="020F0704030504030204" pitchFamily="34" charset="0"/>
              <a:ea typeface="ＭＳ Ｐゴシック" panose="020B0600070205080204" pitchFamily="50" charset="-128"/>
            </a:endParaRPr>
          </a:p>
        </p:txBody>
      </p:sp>
    </p:spTree>
    <p:extLst>
      <p:ext uri="{BB962C8B-B14F-4D97-AF65-F5344CB8AC3E}">
        <p14:creationId xmlns:p14="http://schemas.microsoft.com/office/powerpoint/2010/main" val="405397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D106CE7-855D-89C4-D9A1-276A385630A8}"/>
              </a:ext>
            </a:extLst>
          </p:cNvPr>
          <p:cNvPicPr>
            <a:picLocks noChangeAspect="1"/>
          </p:cNvPicPr>
          <p:nvPr/>
        </p:nvPicPr>
        <p:blipFill rotWithShape="1">
          <a:blip r:embed="rId3"/>
          <a:srcRect l="5903" t="25036" r="12968" b="18665"/>
          <a:stretch/>
        </p:blipFill>
        <p:spPr>
          <a:xfrm>
            <a:off x="5521026" y="3254164"/>
            <a:ext cx="2943191" cy="1400299"/>
          </a:xfrm>
          <a:prstGeom prst="rect">
            <a:avLst/>
          </a:prstGeom>
          <a:effectLst>
            <a:outerShdw blurRad="50800" dist="38100" algn="l" rotWithShape="0">
              <a:prstClr val="black">
                <a:alpha val="40000"/>
              </a:prstClr>
            </a:outerShdw>
          </a:effectLst>
        </p:spPr>
      </p:pic>
      <p:pic>
        <p:nvPicPr>
          <p:cNvPr id="14" name="図 13">
            <a:extLst>
              <a:ext uri="{FF2B5EF4-FFF2-40B4-BE49-F238E27FC236}">
                <a16:creationId xmlns:a16="http://schemas.microsoft.com/office/drawing/2014/main" id="{0571A081-408F-0FB2-EBBC-8CBFCD7856D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45" t="8238" r="1726" b="10058"/>
          <a:stretch/>
        </p:blipFill>
        <p:spPr>
          <a:xfrm>
            <a:off x="164113" y="1690712"/>
            <a:ext cx="4385367" cy="2511876"/>
          </a:xfrm>
          <a:prstGeom prst="rect">
            <a:avLst/>
          </a:prstGeom>
          <a:ln w="63500">
            <a:noFill/>
          </a:ln>
          <a:effectLst>
            <a:outerShdw blurRad="50800" dist="38100" dir="2700000" algn="tl" rotWithShape="0">
              <a:prstClr val="black">
                <a:alpha val="40000"/>
              </a:prstClr>
            </a:outerShdw>
          </a:effectLst>
        </p:spPr>
      </p:pic>
      <p:pic>
        <p:nvPicPr>
          <p:cNvPr id="15" name="図 14">
            <a:extLst>
              <a:ext uri="{FF2B5EF4-FFF2-40B4-BE49-F238E27FC236}">
                <a16:creationId xmlns:a16="http://schemas.microsoft.com/office/drawing/2014/main" id="{A91E7D2A-08A5-DD01-4E44-B081208AFF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19" t="546" r="729" b="51592"/>
          <a:stretch/>
        </p:blipFill>
        <p:spPr>
          <a:xfrm>
            <a:off x="4659029" y="442728"/>
            <a:ext cx="3598105" cy="2006492"/>
          </a:xfrm>
          <a:prstGeom prst="rect">
            <a:avLst/>
          </a:prstGeom>
          <a:effectLst>
            <a:outerShdw blurRad="50800" dist="38100" algn="l" rotWithShape="0">
              <a:prstClr val="black">
                <a:alpha val="40000"/>
              </a:prstClr>
            </a:outerShdw>
          </a:effectLst>
        </p:spPr>
      </p:pic>
      <p:pic>
        <p:nvPicPr>
          <p:cNvPr id="16" name="図 15">
            <a:extLst>
              <a:ext uri="{FF2B5EF4-FFF2-40B4-BE49-F238E27FC236}">
                <a16:creationId xmlns:a16="http://schemas.microsoft.com/office/drawing/2014/main" id="{078A0094-B8BF-61E4-FD8F-D8A64076475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84" t="736" r="51026" b="51610"/>
          <a:stretch/>
        </p:blipFill>
        <p:spPr>
          <a:xfrm>
            <a:off x="10228780" y="451635"/>
            <a:ext cx="1861733" cy="2014801"/>
          </a:xfrm>
          <a:prstGeom prst="rect">
            <a:avLst/>
          </a:prstGeom>
          <a:effectLst>
            <a:outerShdw blurRad="50800" dist="38100" algn="l" rotWithShape="0">
              <a:prstClr val="black">
                <a:alpha val="40000"/>
              </a:prstClr>
            </a:outerShdw>
          </a:effectLst>
        </p:spPr>
      </p:pic>
      <p:pic>
        <p:nvPicPr>
          <p:cNvPr id="19" name="図 18">
            <a:extLst>
              <a:ext uri="{FF2B5EF4-FFF2-40B4-BE49-F238E27FC236}">
                <a16:creationId xmlns:a16="http://schemas.microsoft.com/office/drawing/2014/main" id="{D11FE2BB-2DE2-42F4-E712-E1C8636BB07C}"/>
              </a:ext>
            </a:extLst>
          </p:cNvPr>
          <p:cNvPicPr>
            <a:picLocks noChangeAspect="1"/>
          </p:cNvPicPr>
          <p:nvPr/>
        </p:nvPicPr>
        <p:blipFill rotWithShape="1">
          <a:blip r:embed="rId7">
            <a:extLst>
              <a:ext uri="{28A0092B-C50C-407E-A947-70E740481C1C}">
                <a14:useLocalDpi xmlns:a14="http://schemas.microsoft.com/office/drawing/2010/main" val="0"/>
              </a:ext>
            </a:extLst>
          </a:blip>
          <a:srcRect l="64735" t="55526" r="6125" b="21224"/>
          <a:stretch/>
        </p:blipFill>
        <p:spPr>
          <a:xfrm>
            <a:off x="9509697" y="3254164"/>
            <a:ext cx="2401789" cy="1437181"/>
          </a:xfrm>
          <a:prstGeom prst="rect">
            <a:avLst/>
          </a:prstGeom>
          <a:effectLst>
            <a:outerShdw blurRad="50800" dist="38100" algn="l" rotWithShape="0">
              <a:prstClr val="black">
                <a:alpha val="40000"/>
              </a:prstClr>
            </a:outerShdw>
          </a:effectLst>
        </p:spPr>
      </p:pic>
      <p:sp>
        <p:nvSpPr>
          <p:cNvPr id="21" name="タイトル 1">
            <a:extLst>
              <a:ext uri="{FF2B5EF4-FFF2-40B4-BE49-F238E27FC236}">
                <a16:creationId xmlns:a16="http://schemas.microsoft.com/office/drawing/2014/main" id="{3FBFF81F-8583-8F31-201E-E25BCDCBBA8A}"/>
              </a:ext>
            </a:extLst>
          </p:cNvPr>
          <p:cNvSpPr txBox="1">
            <a:spLocks/>
          </p:cNvSpPr>
          <p:nvPr/>
        </p:nvSpPr>
        <p:spPr>
          <a:xfrm>
            <a:off x="1673007" y="4248233"/>
            <a:ext cx="1489227" cy="4849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2000" dirty="0">
                <a:solidFill>
                  <a:schemeClr val="accent2"/>
                </a:solidFill>
                <a:latin typeface="Arial Rounded MT Bold" panose="020F0704030504030204" pitchFamily="34" charset="0"/>
                <a:ea typeface="ＭＳ Ｐゴシック" panose="020B0600070205080204" pitchFamily="50" charset="-128"/>
              </a:rPr>
              <a:t>CBT Map</a:t>
            </a:r>
            <a:endParaRPr lang="ja-JP" altLang="en-US" sz="2000" dirty="0">
              <a:solidFill>
                <a:schemeClr val="accent2"/>
              </a:solidFill>
              <a:latin typeface="Arial Rounded MT Bold" panose="020F0704030504030204" pitchFamily="34" charset="0"/>
              <a:ea typeface="ＭＳ Ｐゴシック" panose="020B0600070205080204" pitchFamily="50" charset="-128"/>
            </a:endParaRPr>
          </a:p>
        </p:txBody>
      </p:sp>
      <p:sp>
        <p:nvSpPr>
          <p:cNvPr id="22" name="タイトル 1">
            <a:extLst>
              <a:ext uri="{FF2B5EF4-FFF2-40B4-BE49-F238E27FC236}">
                <a16:creationId xmlns:a16="http://schemas.microsoft.com/office/drawing/2014/main" id="{6A2E6A9E-CD59-6CB0-2213-EE6F737FC882}"/>
              </a:ext>
            </a:extLst>
          </p:cNvPr>
          <p:cNvSpPr txBox="1">
            <a:spLocks/>
          </p:cNvSpPr>
          <p:nvPr/>
        </p:nvSpPr>
        <p:spPr>
          <a:xfrm>
            <a:off x="8484986" y="2466003"/>
            <a:ext cx="1593594" cy="4786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dirty="0">
                <a:solidFill>
                  <a:schemeClr val="accent2"/>
                </a:solidFill>
                <a:latin typeface="Arial Rounded MT Bold" panose="020F0704030504030204" pitchFamily="34" charset="0"/>
                <a:ea typeface="ＭＳ Ｐゴシック" panose="020B0600070205080204" pitchFamily="50" charset="-128"/>
              </a:rPr>
              <a:t>CBT Manual</a:t>
            </a:r>
            <a:endParaRPr lang="ja-JP" altLang="en-US" sz="1600" dirty="0">
              <a:solidFill>
                <a:schemeClr val="accent2"/>
              </a:solidFill>
              <a:latin typeface="Arial Rounded MT Bold" panose="020F0704030504030204" pitchFamily="34" charset="0"/>
              <a:ea typeface="ＭＳ Ｐゴシック" panose="020B0600070205080204" pitchFamily="50" charset="-128"/>
            </a:endParaRPr>
          </a:p>
        </p:txBody>
      </p:sp>
      <p:sp>
        <p:nvSpPr>
          <p:cNvPr id="23" name="タイトル 1">
            <a:extLst>
              <a:ext uri="{FF2B5EF4-FFF2-40B4-BE49-F238E27FC236}">
                <a16:creationId xmlns:a16="http://schemas.microsoft.com/office/drawing/2014/main" id="{2E98A54C-C34A-F792-A515-A6AADB4DF4BD}"/>
              </a:ext>
            </a:extLst>
          </p:cNvPr>
          <p:cNvSpPr txBox="1">
            <a:spLocks/>
          </p:cNvSpPr>
          <p:nvPr/>
        </p:nvSpPr>
        <p:spPr>
          <a:xfrm>
            <a:off x="4543779" y="2466003"/>
            <a:ext cx="1970991" cy="4786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dirty="0">
                <a:solidFill>
                  <a:schemeClr val="accent2"/>
                </a:solidFill>
                <a:latin typeface="Arial Rounded MT Bold" panose="020F0704030504030204" pitchFamily="34" charset="0"/>
                <a:ea typeface="ＭＳ Ｐゴシック" panose="020B0600070205080204" pitchFamily="50" charset="-128"/>
              </a:rPr>
              <a:t>Cognitive model</a:t>
            </a:r>
            <a:endParaRPr lang="ja-JP" altLang="en-US" sz="1600" dirty="0">
              <a:solidFill>
                <a:schemeClr val="accent2"/>
              </a:solidFill>
              <a:latin typeface="Arial Rounded MT Bold" panose="020F0704030504030204" pitchFamily="34" charset="0"/>
              <a:ea typeface="ＭＳ Ｐゴシック" panose="020B0600070205080204" pitchFamily="50" charset="-128"/>
            </a:endParaRPr>
          </a:p>
        </p:txBody>
      </p:sp>
      <p:sp>
        <p:nvSpPr>
          <p:cNvPr id="24" name="タイトル 1">
            <a:extLst>
              <a:ext uri="{FF2B5EF4-FFF2-40B4-BE49-F238E27FC236}">
                <a16:creationId xmlns:a16="http://schemas.microsoft.com/office/drawing/2014/main" id="{F6DBB1ED-AC56-0106-BC4E-20DF7C10E646}"/>
              </a:ext>
            </a:extLst>
          </p:cNvPr>
          <p:cNvSpPr txBox="1">
            <a:spLocks/>
          </p:cNvSpPr>
          <p:nvPr/>
        </p:nvSpPr>
        <p:spPr>
          <a:xfrm>
            <a:off x="6636245" y="2563803"/>
            <a:ext cx="1593594" cy="4786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dirty="0">
                <a:solidFill>
                  <a:schemeClr val="accent2"/>
                </a:solidFill>
                <a:latin typeface="Arial Rounded MT Bold" panose="020F0704030504030204" pitchFamily="34" charset="0"/>
                <a:ea typeface="ＭＳ Ｐゴシック" panose="020B0600070205080204" pitchFamily="50" charset="-128"/>
              </a:rPr>
              <a:t>Behavioral</a:t>
            </a:r>
          </a:p>
          <a:p>
            <a:pPr algn="ctr"/>
            <a:r>
              <a:rPr lang="en-US" altLang="ja-JP" sz="1600" dirty="0">
                <a:solidFill>
                  <a:schemeClr val="accent2"/>
                </a:solidFill>
                <a:latin typeface="Arial Rounded MT Bold" panose="020F0704030504030204" pitchFamily="34" charset="0"/>
                <a:ea typeface="ＭＳ Ｐゴシック" panose="020B0600070205080204" pitchFamily="50" charset="-128"/>
              </a:rPr>
              <a:t>Activation </a:t>
            </a:r>
            <a:endParaRPr lang="ja-JP" altLang="en-US" sz="1600" dirty="0">
              <a:solidFill>
                <a:schemeClr val="accent2"/>
              </a:solidFill>
              <a:latin typeface="Arial Rounded MT Bold" panose="020F0704030504030204" pitchFamily="34" charset="0"/>
              <a:ea typeface="ＭＳ Ｐゴシック" panose="020B0600070205080204" pitchFamily="50" charset="-128"/>
            </a:endParaRPr>
          </a:p>
        </p:txBody>
      </p:sp>
      <p:sp>
        <p:nvSpPr>
          <p:cNvPr id="25" name="タイトル 1">
            <a:extLst>
              <a:ext uri="{FF2B5EF4-FFF2-40B4-BE49-F238E27FC236}">
                <a16:creationId xmlns:a16="http://schemas.microsoft.com/office/drawing/2014/main" id="{C49FB68A-A22B-A4AB-2664-C7A11F174C28}"/>
              </a:ext>
            </a:extLst>
          </p:cNvPr>
          <p:cNvSpPr txBox="1">
            <a:spLocks/>
          </p:cNvSpPr>
          <p:nvPr/>
        </p:nvSpPr>
        <p:spPr>
          <a:xfrm>
            <a:off x="10049419" y="2563803"/>
            <a:ext cx="2214099" cy="4786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1600" dirty="0">
                <a:solidFill>
                  <a:schemeClr val="accent2"/>
                </a:solidFill>
                <a:latin typeface="Arial Rounded MT Bold" panose="020F0704030504030204" pitchFamily="34" charset="0"/>
                <a:ea typeface="ＭＳ Ｐゴシック" panose="020B0600070205080204" pitchFamily="50" charset="-128"/>
              </a:rPr>
              <a:t>Helpful tools during CBT sessions </a:t>
            </a:r>
            <a:endParaRPr lang="ja-JP" altLang="en-US" sz="1600" dirty="0">
              <a:solidFill>
                <a:schemeClr val="accent2"/>
              </a:solidFill>
              <a:latin typeface="Arial Rounded MT Bold" panose="020F0704030504030204" pitchFamily="34" charset="0"/>
              <a:ea typeface="ＭＳ Ｐゴシック" panose="020B0600070205080204" pitchFamily="50" charset="-128"/>
            </a:endParaRPr>
          </a:p>
        </p:txBody>
      </p:sp>
      <p:pic>
        <p:nvPicPr>
          <p:cNvPr id="27" name="図 26">
            <a:extLst>
              <a:ext uri="{FF2B5EF4-FFF2-40B4-BE49-F238E27FC236}">
                <a16:creationId xmlns:a16="http://schemas.microsoft.com/office/drawing/2014/main" id="{B1AF4E29-9DC1-2EDE-246B-46FED38B3A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43" t="974" r="1674" b="52028"/>
          <a:stretch/>
        </p:blipFill>
        <p:spPr>
          <a:xfrm>
            <a:off x="8353989" y="451635"/>
            <a:ext cx="1813217" cy="1993839"/>
          </a:xfrm>
          <a:prstGeom prst="rect">
            <a:avLst/>
          </a:prstGeom>
          <a:effectLst>
            <a:outerShdw blurRad="50800" dist="38100" algn="l" rotWithShape="0">
              <a:prstClr val="black">
                <a:alpha val="40000"/>
              </a:prstClr>
            </a:outerShdw>
          </a:effectLst>
        </p:spPr>
      </p:pic>
      <p:sp>
        <p:nvSpPr>
          <p:cNvPr id="28" name="矢印: 右カーブ 27">
            <a:extLst>
              <a:ext uri="{FF2B5EF4-FFF2-40B4-BE49-F238E27FC236}">
                <a16:creationId xmlns:a16="http://schemas.microsoft.com/office/drawing/2014/main" id="{291B91BA-6BDA-0ED1-5F4D-EE98302905B7}"/>
              </a:ext>
            </a:extLst>
          </p:cNvPr>
          <p:cNvSpPr/>
          <p:nvPr/>
        </p:nvSpPr>
        <p:spPr>
          <a:xfrm rot="20818725">
            <a:off x="4897302" y="2948412"/>
            <a:ext cx="575356" cy="1056661"/>
          </a:xfrm>
          <a:prstGeom prst="curvedRightArrow">
            <a:avLst>
              <a:gd name="adj1" fmla="val 25000"/>
              <a:gd name="adj2" fmla="val 50000"/>
              <a:gd name="adj3" fmla="val 61598"/>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 name="四角形: 角を丸くする 1">
            <a:extLst>
              <a:ext uri="{FF2B5EF4-FFF2-40B4-BE49-F238E27FC236}">
                <a16:creationId xmlns:a16="http://schemas.microsoft.com/office/drawing/2014/main" id="{28829FF1-AE1E-148C-AD6F-6E0B3993509D}"/>
              </a:ext>
            </a:extLst>
          </p:cNvPr>
          <p:cNvSpPr/>
          <p:nvPr/>
        </p:nvSpPr>
        <p:spPr>
          <a:xfrm>
            <a:off x="164113" y="4680109"/>
            <a:ext cx="4385367" cy="688023"/>
          </a:xfrm>
          <a:prstGeom prst="roundRect">
            <a:avLst/>
          </a:prstGeom>
          <a:solidFill>
            <a:srgbClr val="D8D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コンテンツ プレースホルダー 4">
            <a:extLst>
              <a:ext uri="{FF2B5EF4-FFF2-40B4-BE49-F238E27FC236}">
                <a16:creationId xmlns:a16="http://schemas.microsoft.com/office/drawing/2014/main" id="{991942E7-8715-7B65-B5C5-DDEF5A9890FD}"/>
              </a:ext>
            </a:extLst>
          </p:cNvPr>
          <p:cNvSpPr txBox="1">
            <a:spLocks/>
          </p:cNvSpPr>
          <p:nvPr/>
        </p:nvSpPr>
        <p:spPr>
          <a:xfrm>
            <a:off x="317326" y="4778793"/>
            <a:ext cx="4078941" cy="490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dirty="0">
                <a:latin typeface="Arial Rounded MT Bold" panose="020F0704030504030204" pitchFamily="34" charset="0"/>
              </a:rPr>
              <a:t>Open online resources</a:t>
            </a:r>
          </a:p>
        </p:txBody>
      </p:sp>
      <p:sp>
        <p:nvSpPr>
          <p:cNvPr id="10" name="コンテンツ プレースホルダー 4">
            <a:extLst>
              <a:ext uri="{FF2B5EF4-FFF2-40B4-BE49-F238E27FC236}">
                <a16:creationId xmlns:a16="http://schemas.microsoft.com/office/drawing/2014/main" id="{547A1177-3348-DC8F-87AB-0032F4DABDF0}"/>
              </a:ext>
            </a:extLst>
          </p:cNvPr>
          <p:cNvSpPr txBox="1">
            <a:spLocks/>
          </p:cNvSpPr>
          <p:nvPr/>
        </p:nvSpPr>
        <p:spPr>
          <a:xfrm>
            <a:off x="1152867" y="5961442"/>
            <a:ext cx="98862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At-Home therapy experience and guided help</a:t>
            </a:r>
          </a:p>
        </p:txBody>
      </p:sp>
      <p:sp>
        <p:nvSpPr>
          <p:cNvPr id="12" name="四角形: 角を丸くする 11">
            <a:extLst>
              <a:ext uri="{FF2B5EF4-FFF2-40B4-BE49-F238E27FC236}">
                <a16:creationId xmlns:a16="http://schemas.microsoft.com/office/drawing/2014/main" id="{52E9D71B-9133-5890-EE8C-697E9F3F3742}"/>
              </a:ext>
            </a:extLst>
          </p:cNvPr>
          <p:cNvSpPr/>
          <p:nvPr/>
        </p:nvSpPr>
        <p:spPr>
          <a:xfrm>
            <a:off x="5521026" y="4680109"/>
            <a:ext cx="2971484" cy="688023"/>
          </a:xfrm>
          <a:prstGeom prst="roundRect">
            <a:avLst/>
          </a:prstGeom>
          <a:solidFill>
            <a:srgbClr val="D8D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コンテンツ プレースホルダー 4">
            <a:extLst>
              <a:ext uri="{FF2B5EF4-FFF2-40B4-BE49-F238E27FC236}">
                <a16:creationId xmlns:a16="http://schemas.microsoft.com/office/drawing/2014/main" id="{745F9128-AD59-9533-7C92-BF0ADDD348F1}"/>
              </a:ext>
            </a:extLst>
          </p:cNvPr>
          <p:cNvSpPr txBox="1">
            <a:spLocks/>
          </p:cNvSpPr>
          <p:nvPr/>
        </p:nvSpPr>
        <p:spPr>
          <a:xfrm>
            <a:off x="5466800" y="4778793"/>
            <a:ext cx="3079936" cy="4906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dirty="0">
                <a:latin typeface="Arial Rounded MT Bold" panose="020F0704030504030204" pitchFamily="34" charset="0"/>
              </a:rPr>
              <a:t>On-demand videos</a:t>
            </a:r>
          </a:p>
        </p:txBody>
      </p:sp>
      <p:sp>
        <p:nvSpPr>
          <p:cNvPr id="26" name="矢印: 右カーブ 25">
            <a:extLst>
              <a:ext uri="{FF2B5EF4-FFF2-40B4-BE49-F238E27FC236}">
                <a16:creationId xmlns:a16="http://schemas.microsoft.com/office/drawing/2014/main" id="{68B43A23-82DC-EAF9-21D6-CA2BFE02BF60}"/>
              </a:ext>
            </a:extLst>
          </p:cNvPr>
          <p:cNvSpPr/>
          <p:nvPr/>
        </p:nvSpPr>
        <p:spPr>
          <a:xfrm rot="20818725">
            <a:off x="8987560" y="2891456"/>
            <a:ext cx="575356" cy="1056661"/>
          </a:xfrm>
          <a:prstGeom prst="curvedRightArrow">
            <a:avLst>
              <a:gd name="adj1" fmla="val 25000"/>
              <a:gd name="adj2" fmla="val 50000"/>
              <a:gd name="adj3" fmla="val 61598"/>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8" name="四角形: 角を丸くする 17">
            <a:extLst>
              <a:ext uri="{FF2B5EF4-FFF2-40B4-BE49-F238E27FC236}">
                <a16:creationId xmlns:a16="http://schemas.microsoft.com/office/drawing/2014/main" id="{B3F7F93D-4552-FE84-2A3B-1823562FD577}"/>
              </a:ext>
            </a:extLst>
          </p:cNvPr>
          <p:cNvSpPr/>
          <p:nvPr/>
        </p:nvSpPr>
        <p:spPr>
          <a:xfrm>
            <a:off x="9513990" y="4680109"/>
            <a:ext cx="2373563" cy="803580"/>
          </a:xfrm>
          <a:prstGeom prst="roundRect">
            <a:avLst/>
          </a:prstGeom>
          <a:solidFill>
            <a:srgbClr val="D8D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コンテンツ プレースホルダー 4">
            <a:extLst>
              <a:ext uri="{FF2B5EF4-FFF2-40B4-BE49-F238E27FC236}">
                <a16:creationId xmlns:a16="http://schemas.microsoft.com/office/drawing/2014/main" id="{D83F8F61-4A60-C8D3-0AA1-863FA78C8ACC}"/>
              </a:ext>
            </a:extLst>
          </p:cNvPr>
          <p:cNvSpPr txBox="1">
            <a:spLocks/>
          </p:cNvSpPr>
          <p:nvPr/>
        </p:nvSpPr>
        <p:spPr>
          <a:xfrm>
            <a:off x="9513990" y="4738915"/>
            <a:ext cx="2373563" cy="6859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2400" dirty="0">
                <a:latin typeface="Arial Rounded MT Bold" panose="020F0704030504030204" pitchFamily="34" charset="0"/>
              </a:rPr>
              <a:t>Easy-to-follow</a:t>
            </a:r>
            <a:br>
              <a:rPr lang="en-US" altLang="ja-JP" sz="2400" dirty="0">
                <a:latin typeface="Arial Rounded MT Bold" panose="020F0704030504030204" pitchFamily="34" charset="0"/>
              </a:rPr>
            </a:br>
            <a:r>
              <a:rPr lang="en-US" altLang="ja-JP" sz="2400" dirty="0">
                <a:latin typeface="Arial Rounded MT Bold" panose="020F0704030504030204" pitchFamily="34" charset="0"/>
              </a:rPr>
              <a:t>charts</a:t>
            </a:r>
          </a:p>
        </p:txBody>
      </p:sp>
    </p:spTree>
    <p:extLst>
      <p:ext uri="{BB962C8B-B14F-4D97-AF65-F5344CB8AC3E}">
        <p14:creationId xmlns:p14="http://schemas.microsoft.com/office/powerpoint/2010/main" val="240847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8">
            <a:extLst>
              <a:ext uri="{FF2B5EF4-FFF2-40B4-BE49-F238E27FC236}">
                <a16:creationId xmlns:a16="http://schemas.microsoft.com/office/drawing/2014/main" id="{5DF58C58-5A24-4371-B15E-D514E093EF79}"/>
              </a:ext>
            </a:extLst>
          </p:cNvPr>
          <p:cNvGraphicFramePr>
            <a:graphicFrameLocks noGrp="1"/>
          </p:cNvGraphicFramePr>
          <p:nvPr>
            <p:extLst>
              <p:ext uri="{D42A27DB-BD31-4B8C-83A1-F6EECF244321}">
                <p14:modId xmlns:p14="http://schemas.microsoft.com/office/powerpoint/2010/main" val="835187680"/>
              </p:ext>
            </p:extLst>
          </p:nvPr>
        </p:nvGraphicFramePr>
        <p:xfrm>
          <a:off x="479659" y="718009"/>
          <a:ext cx="11232682" cy="4758164"/>
        </p:xfrm>
        <a:graphic>
          <a:graphicData uri="http://schemas.openxmlformats.org/drawingml/2006/table">
            <a:tbl>
              <a:tblPr>
                <a:tableStyleId>{5C22544A-7EE6-4342-B048-85BDC9FD1C3A}</a:tableStyleId>
              </a:tblPr>
              <a:tblGrid>
                <a:gridCol w="4532353">
                  <a:extLst>
                    <a:ext uri="{9D8B030D-6E8A-4147-A177-3AD203B41FA5}">
                      <a16:colId xmlns:a16="http://schemas.microsoft.com/office/drawing/2014/main" val="1799567944"/>
                    </a:ext>
                  </a:extLst>
                </a:gridCol>
                <a:gridCol w="1086280">
                  <a:extLst>
                    <a:ext uri="{9D8B030D-6E8A-4147-A177-3AD203B41FA5}">
                      <a16:colId xmlns:a16="http://schemas.microsoft.com/office/drawing/2014/main" val="600840571"/>
                    </a:ext>
                  </a:extLst>
                </a:gridCol>
                <a:gridCol w="1168782">
                  <a:extLst>
                    <a:ext uri="{9D8B030D-6E8A-4147-A177-3AD203B41FA5}">
                      <a16:colId xmlns:a16="http://schemas.microsoft.com/office/drawing/2014/main" val="15465785"/>
                    </a:ext>
                  </a:extLst>
                </a:gridCol>
                <a:gridCol w="4445267">
                  <a:extLst>
                    <a:ext uri="{9D8B030D-6E8A-4147-A177-3AD203B41FA5}">
                      <a16:colId xmlns:a16="http://schemas.microsoft.com/office/drawing/2014/main" val="3483324501"/>
                    </a:ext>
                  </a:extLst>
                </a:gridCol>
              </a:tblGrid>
              <a:tr h="477078">
                <a:tc>
                  <a:txBody>
                    <a:bodyPr/>
                    <a:lstStyle/>
                    <a:p>
                      <a:pPr marL="0" marR="0" lvl="0" indent="0" algn="ctr" defTabSz="844083" rtl="0" eaLnBrk="1" fontAlgn="ctr"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CBT</a:t>
                      </a:r>
                      <a:endParaRPr kumimoji="1" lang="ja-JP" altLang="en-US" sz="2800" b="1" i="0" u="none" strike="noStrike" kern="1200" cap="none" spc="0" normalizeH="0" baseline="0" noProof="0" dirty="0">
                        <a:ln>
                          <a:noFill/>
                        </a:ln>
                        <a:solidFill>
                          <a:srgbClr val="000000"/>
                        </a:solidFill>
                        <a:effectLst/>
                        <a:uLnTx/>
                        <a:uFillTx/>
                        <a:latin typeface="Arial Rounded MT Bold" panose="020F0704030504030204" pitchFamily="34" charset="0"/>
                        <a:ea typeface="+mn-ea"/>
                        <a:cs typeface="+mn-cs"/>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fontAlgn="ctr"/>
                      <a:r>
                        <a:rPr lang="en-US" altLang="ja-JP" sz="2400" b="0" u="none" strike="noStrike" dirty="0">
                          <a:effectLst/>
                          <a:latin typeface="Arial Rounded MT Bold" panose="020F0704030504030204" pitchFamily="34" charset="0"/>
                          <a:ea typeface="+mn-ea"/>
                        </a:rPr>
                        <a:t>Allotted time</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kumimoji="1" lang="ja-JP" altLang="en-US"/>
                    </a:p>
                  </a:txBody>
                  <a:tcPr/>
                </a:tc>
                <a:tc>
                  <a:txBody>
                    <a:bodyPr/>
                    <a:lstStyle/>
                    <a:p>
                      <a:pPr algn="ctr" fontAlgn="ctr"/>
                      <a:r>
                        <a:rPr lang="en-US" altLang="ja-JP" sz="2800" b="1" u="none" strike="noStrike" dirty="0">
                          <a:effectLst/>
                          <a:latin typeface="Arial Rounded MT Bold" panose="020F0704030504030204" pitchFamily="34" charset="0"/>
                          <a:ea typeface="+mn-ea"/>
                        </a:rPr>
                        <a:t>SCBT</a:t>
                      </a:r>
                      <a:endParaRPr lang="ja-JP" altLang="en-US" sz="2800" b="1"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3998355"/>
                  </a:ext>
                </a:extLst>
              </a:tr>
              <a:tr h="693485">
                <a:tc>
                  <a:txBody>
                    <a:bodyPr/>
                    <a:lstStyle/>
                    <a:p>
                      <a:pPr algn="ctr" fontAlgn="ctr"/>
                      <a:r>
                        <a:rPr lang="en-US" altLang="ja-JP" sz="2000" b="0" i="0" u="none" strike="noStrike" dirty="0">
                          <a:solidFill>
                            <a:srgbClr val="000000"/>
                          </a:solidFill>
                          <a:effectLst/>
                          <a:latin typeface="Arial Rounded MT Bold" panose="020F0704030504030204" pitchFamily="34" charset="0"/>
                          <a:ea typeface="+mn-ea"/>
                        </a:rPr>
                        <a:t>Self-report questionnaire (BDI)</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ctr"/>
                      <a:endParaRPr lang="ja-JP" altLang="en-US" sz="2000" b="1"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2000" b="0" u="none" strike="noStrike" dirty="0">
                          <a:effectLst/>
                          <a:latin typeface="Arial Rounded MT Bold" panose="020F0704030504030204" pitchFamily="34" charset="0"/>
                          <a:ea typeface="+mn-ea"/>
                        </a:rPr>
                        <a:t>Fill in Opening Sheet</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96543902"/>
                  </a:ext>
                </a:extLst>
              </a:tr>
              <a:tr h="240664">
                <a:tc>
                  <a:txBody>
                    <a:bodyPr/>
                    <a:lstStyle/>
                    <a:p>
                      <a:pPr algn="ctr" fontAlgn="ctr"/>
                      <a:r>
                        <a:rPr lang="en-US" altLang="ja-JP" sz="2000" b="0" u="none" strike="noStrike" dirty="0">
                          <a:effectLst/>
                          <a:latin typeface="Arial Rounded MT Bold" panose="020F0704030504030204" pitchFamily="34" charset="0"/>
                          <a:ea typeface="+mn-ea"/>
                        </a:rPr>
                        <a:t>Check-in</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rowSpan="3">
                  <a:txBody>
                    <a:bodyPr/>
                    <a:lstStyle/>
                    <a:p>
                      <a:pPr algn="ctr" fontAlgn="ctr"/>
                      <a:r>
                        <a:rPr lang="en-US" altLang="ja-JP" sz="2400" b="0" u="none" strike="noStrike" dirty="0">
                          <a:effectLst/>
                          <a:latin typeface="Arial Rounded MT Bold" panose="020F0704030504030204" pitchFamily="34" charset="0"/>
                          <a:ea typeface="+mn-ea"/>
                        </a:rPr>
                        <a:t>10 min</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en-US" altLang="ja-JP" sz="2400" b="0" u="none" strike="noStrike" dirty="0">
                          <a:effectLst/>
                          <a:latin typeface="Arial Rounded MT Bold" panose="020F0704030504030204" pitchFamily="34" charset="0"/>
                          <a:ea typeface="+mn-ea"/>
                        </a:rPr>
                        <a:t>5 min</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2000" b="0" u="none" strike="noStrike" dirty="0">
                          <a:effectLst/>
                          <a:latin typeface="Arial Rounded MT Bold" panose="020F0704030504030204" pitchFamily="34" charset="0"/>
                          <a:ea typeface="+mn-ea"/>
                        </a:rPr>
                        <a:t>Review Opening Sheet</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2506815614"/>
                  </a:ext>
                </a:extLst>
              </a:tr>
              <a:tr h="477078">
                <a:tc>
                  <a:txBody>
                    <a:bodyPr/>
                    <a:lstStyle/>
                    <a:p>
                      <a:pPr algn="ctr" fontAlgn="ctr"/>
                      <a:r>
                        <a:rPr lang="en-US" altLang="ja-JP" sz="2000" b="0" u="none" strike="noStrike" dirty="0">
                          <a:effectLst/>
                          <a:latin typeface="Arial Rounded MT Bold" panose="020F0704030504030204" pitchFamily="34" charset="0"/>
                          <a:ea typeface="+mn-ea"/>
                        </a:rPr>
                        <a:t>Review homework</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altLang="ja-JP" sz="2000" b="0" u="none" strike="noStrike" dirty="0">
                          <a:effectLst/>
                          <a:latin typeface="Arial Rounded MT Bold" panose="020F0704030504030204" pitchFamily="34" charset="0"/>
                          <a:ea typeface="+mn-ea"/>
                        </a:rPr>
                        <a:t>Discuss</a:t>
                      </a:r>
                      <a:r>
                        <a:rPr lang="ja-JP" altLang="en-US" sz="2000" b="0" u="none" strike="noStrike" dirty="0">
                          <a:effectLst/>
                          <a:latin typeface="Arial Rounded MT Bold" panose="020F0704030504030204" pitchFamily="34" charset="0"/>
                          <a:ea typeface="+mn-ea"/>
                        </a:rPr>
                        <a:t> </a:t>
                      </a:r>
                      <a:r>
                        <a:rPr lang="en-US" altLang="ja-JP" sz="2000" b="0" u="none" strike="noStrike" dirty="0">
                          <a:effectLst/>
                          <a:latin typeface="Arial Rounded MT Bold" panose="020F0704030504030204" pitchFamily="34" charset="0"/>
                          <a:ea typeface="+mn-ea"/>
                        </a:rPr>
                        <a:t>hindering issues</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111578837"/>
                  </a:ext>
                </a:extLst>
              </a:tr>
              <a:tr h="464233">
                <a:tc>
                  <a:txBody>
                    <a:bodyPr/>
                    <a:lstStyle/>
                    <a:p>
                      <a:pPr algn="ctr" fontAlgn="ctr"/>
                      <a:r>
                        <a:rPr lang="en-US" altLang="ja-JP" sz="2000" b="0" u="none" strike="noStrike" dirty="0">
                          <a:effectLst/>
                          <a:latin typeface="Arial Rounded MT Bold" panose="020F0704030504030204" pitchFamily="34" charset="0"/>
                          <a:ea typeface="+mn-ea"/>
                        </a:rPr>
                        <a:t>Agenda setting</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altLang="ja-JP" sz="2000" b="0" u="none" strike="noStrike" dirty="0">
                          <a:effectLst/>
                          <a:latin typeface="Arial Rounded MT Bold" panose="020F0704030504030204" pitchFamily="34" charset="0"/>
                          <a:ea typeface="+mn-ea"/>
                        </a:rPr>
                        <a:t>Agenda</a:t>
                      </a:r>
                      <a:r>
                        <a:rPr lang="ja-JP" altLang="en-US" sz="2000" b="0" u="none" strike="noStrike" dirty="0">
                          <a:effectLst/>
                          <a:latin typeface="Arial Rounded MT Bold" panose="020F0704030504030204" pitchFamily="34" charset="0"/>
                          <a:ea typeface="+mn-ea"/>
                        </a:rPr>
                        <a:t> </a:t>
                      </a:r>
                      <a:r>
                        <a:rPr lang="en-US" altLang="ja-JP" sz="2000" b="0" u="none" strike="noStrike" dirty="0">
                          <a:effectLst/>
                          <a:latin typeface="Arial Rounded MT Bold" panose="020F0704030504030204" pitchFamily="34" charset="0"/>
                          <a:ea typeface="+mn-ea"/>
                        </a:rPr>
                        <a:t>setting</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2318597329"/>
                  </a:ext>
                </a:extLst>
              </a:tr>
              <a:tr h="949906">
                <a:tc>
                  <a:txBody>
                    <a:bodyPr/>
                    <a:lstStyle/>
                    <a:p>
                      <a:pPr algn="ctr" fontAlgn="ctr"/>
                      <a:r>
                        <a:rPr lang="en-US" altLang="ja-JP" sz="2000" b="0" u="none" strike="noStrike" dirty="0">
                          <a:effectLst/>
                          <a:latin typeface="Arial Rounded MT Bold" panose="020F0704030504030204" pitchFamily="34" charset="0"/>
                          <a:ea typeface="+mn-ea"/>
                        </a:rPr>
                        <a:t>Discuss CBT techniques</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fontAlgn="ctr"/>
                      <a:r>
                        <a:rPr lang="en-US" altLang="ja-JP" sz="2400" b="0" u="none" strike="noStrike" dirty="0">
                          <a:effectLst/>
                          <a:latin typeface="Arial Rounded MT Bold" panose="020F0704030504030204" pitchFamily="34" charset="0"/>
                          <a:ea typeface="+mn-ea"/>
                        </a:rPr>
                        <a:t>35 min</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2400" b="0" u="none" strike="noStrike" dirty="0">
                          <a:effectLst/>
                          <a:latin typeface="Arial Rounded MT Bold" panose="020F0704030504030204" pitchFamily="34" charset="0"/>
                          <a:ea typeface="+mn-ea"/>
                        </a:rPr>
                        <a:t>7</a:t>
                      </a:r>
                      <a:r>
                        <a:rPr lang="ja-JP" altLang="en-US" sz="2400" b="0" u="none" strike="noStrike" dirty="0">
                          <a:effectLst/>
                          <a:latin typeface="Arial Rounded MT Bold" panose="020F0704030504030204" pitchFamily="34" charset="0"/>
                          <a:ea typeface="+mn-ea"/>
                        </a:rPr>
                        <a:t> </a:t>
                      </a:r>
                      <a:r>
                        <a:rPr lang="en-US" altLang="ja-JP" sz="2400" b="0" u="none" strike="noStrike" dirty="0">
                          <a:effectLst/>
                          <a:latin typeface="Arial Rounded MT Bold" panose="020F0704030504030204" pitchFamily="34" charset="0"/>
                          <a:ea typeface="+mn-ea"/>
                        </a:rPr>
                        <a:t>min</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2000" b="0" u="none" strike="noStrike" dirty="0">
                          <a:effectLst/>
                          <a:latin typeface="Arial Rounded MT Bold" panose="020F0704030504030204" pitchFamily="34" charset="0"/>
                          <a:ea typeface="+mn-ea"/>
                        </a:rPr>
                        <a:t>Discuss CBT techniques</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1782147595"/>
                  </a:ext>
                </a:extLst>
              </a:tr>
              <a:tr h="699586">
                <a:tc>
                  <a:txBody>
                    <a:bodyPr/>
                    <a:lstStyle/>
                    <a:p>
                      <a:pPr algn="ctr" fontAlgn="ctr"/>
                      <a:r>
                        <a:rPr lang="en-US" altLang="ja-JP" sz="2000" b="0" i="0" u="none" strike="noStrike" dirty="0">
                          <a:solidFill>
                            <a:srgbClr val="000000"/>
                          </a:solidFill>
                          <a:effectLst/>
                          <a:latin typeface="Arial Rounded MT Bold" panose="020F0704030504030204" pitchFamily="34" charset="0"/>
                          <a:ea typeface="+mn-ea"/>
                        </a:rPr>
                        <a:t>Action Plan setting </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fontAlgn="ctr"/>
                      <a:r>
                        <a:rPr lang="en-US" altLang="ja-JP" sz="2400" b="0" u="none" strike="noStrike" dirty="0">
                          <a:effectLst/>
                          <a:latin typeface="Arial Rounded MT Bold" panose="020F0704030504030204" pitchFamily="34" charset="0"/>
                          <a:ea typeface="+mn-ea"/>
                        </a:rPr>
                        <a:t>5</a:t>
                      </a:r>
                      <a:r>
                        <a:rPr lang="ja-JP" altLang="en-US" sz="2400" b="0" u="none" strike="noStrike" dirty="0">
                          <a:effectLst/>
                          <a:latin typeface="Arial Rounded MT Bold" panose="020F0704030504030204" pitchFamily="34" charset="0"/>
                          <a:ea typeface="+mn-ea"/>
                        </a:rPr>
                        <a:t> </a:t>
                      </a:r>
                      <a:r>
                        <a:rPr lang="en-US" altLang="ja-JP" sz="2400" b="0" u="none" strike="noStrike" dirty="0">
                          <a:effectLst/>
                          <a:latin typeface="Arial Rounded MT Bold" panose="020F0704030504030204" pitchFamily="34" charset="0"/>
                          <a:ea typeface="+mn-ea"/>
                        </a:rPr>
                        <a:t>min</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ja-JP" sz="2400" b="0" u="none" strike="noStrike" dirty="0">
                          <a:effectLst/>
                          <a:latin typeface="Arial Rounded MT Bold" panose="020F0704030504030204" pitchFamily="34" charset="0"/>
                          <a:ea typeface="+mn-ea"/>
                        </a:rPr>
                        <a:t>3</a:t>
                      </a:r>
                      <a:r>
                        <a:rPr lang="ja-JP" altLang="en-US" sz="2400" b="0" u="none" strike="noStrike" dirty="0">
                          <a:effectLst/>
                          <a:latin typeface="Arial Rounded MT Bold" panose="020F0704030504030204" pitchFamily="34" charset="0"/>
                          <a:ea typeface="+mn-ea"/>
                        </a:rPr>
                        <a:t> </a:t>
                      </a:r>
                      <a:r>
                        <a:rPr lang="en-US" altLang="ja-JP" sz="2400" b="0" u="none" strike="noStrike" dirty="0">
                          <a:effectLst/>
                          <a:latin typeface="Arial Rounded MT Bold" panose="020F0704030504030204" pitchFamily="34" charset="0"/>
                          <a:ea typeface="+mn-ea"/>
                        </a:rPr>
                        <a:t>min</a:t>
                      </a:r>
                      <a:endParaRPr lang="ja-JP" altLang="en-US" sz="24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altLang="ja-JP" sz="2000" b="0" u="none" strike="noStrike" dirty="0">
                          <a:effectLst/>
                          <a:latin typeface="Arial Rounded MT Bold" panose="020F0704030504030204" pitchFamily="34" charset="0"/>
                          <a:ea typeface="+mn-ea"/>
                        </a:rPr>
                        <a:t>Action Plan setting </a:t>
                      </a:r>
                      <a:br>
                        <a:rPr lang="en-US" altLang="ja-JP" sz="2000" b="0" u="none" strike="noStrike" dirty="0">
                          <a:effectLst/>
                          <a:latin typeface="Arial Rounded MT Bold" panose="020F0704030504030204" pitchFamily="34" charset="0"/>
                          <a:ea typeface="+mn-ea"/>
                        </a:rPr>
                      </a:br>
                      <a:r>
                        <a:rPr lang="en-US" altLang="ja-JP" sz="2000" b="0" u="none" strike="noStrike" dirty="0">
                          <a:effectLst/>
                          <a:latin typeface="Arial Rounded MT Bold" panose="020F0704030504030204" pitchFamily="34" charset="0"/>
                          <a:ea typeface="+mn-ea"/>
                        </a:rPr>
                        <a:t>Introduce relevant online materials</a:t>
                      </a:r>
                    </a:p>
                  </a:txBody>
                  <a:tcPr marL="3835" marR="3835" marT="383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644688925"/>
                  </a:ext>
                </a:extLst>
              </a:tr>
              <a:tr h="688163">
                <a:tc>
                  <a:txBody>
                    <a:bodyPr/>
                    <a:lstStyle/>
                    <a:p>
                      <a:pPr algn="ctr" fontAlgn="ctr"/>
                      <a:endParaRPr lang="ja-JP" altLang="en-US" sz="2000" b="1"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ctr"/>
                      <a:endParaRPr lang="ja-JP" altLang="en-US" sz="2000" b="1"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hMerge="1">
                  <a:txBody>
                    <a:bodyPr/>
                    <a:lstStyle/>
                    <a:p>
                      <a:pPr algn="ctr" fontAlgn="ctr"/>
                      <a:endParaRPr lang="ja-JP" altLang="en-US" sz="2000" b="1"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altLang="ja-JP" sz="2000" b="0" u="none" strike="noStrike" dirty="0">
                          <a:effectLst/>
                          <a:latin typeface="Arial Rounded MT Bold" panose="020F0704030504030204" pitchFamily="34" charset="0"/>
                          <a:ea typeface="+mn-ea"/>
                        </a:rPr>
                        <a:t>Fill in End sheet</a:t>
                      </a:r>
                      <a:endParaRPr lang="ja-JP" altLang="en-US" sz="2000" b="0" i="0" u="none" strike="noStrike" dirty="0">
                        <a:solidFill>
                          <a:srgbClr val="000000"/>
                        </a:solidFill>
                        <a:effectLst/>
                        <a:latin typeface="Arial Rounded MT Bold" panose="020F0704030504030204" pitchFamily="34" charset="0"/>
                        <a:ea typeface="+mn-ea"/>
                      </a:endParaRPr>
                    </a:p>
                  </a:txBody>
                  <a:tcPr marL="3835" marR="3835" marT="383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71258132"/>
                  </a:ext>
                </a:extLst>
              </a:tr>
            </a:tbl>
          </a:graphicData>
        </a:graphic>
      </p:graphicFrame>
      <p:sp>
        <p:nvSpPr>
          <p:cNvPr id="3" name="コンテンツ プレースホルダー 4">
            <a:extLst>
              <a:ext uri="{FF2B5EF4-FFF2-40B4-BE49-F238E27FC236}">
                <a16:creationId xmlns:a16="http://schemas.microsoft.com/office/drawing/2014/main" id="{670E69B6-E995-E027-FBF3-542D26CD3F7A}"/>
              </a:ext>
            </a:extLst>
          </p:cNvPr>
          <p:cNvSpPr txBox="1">
            <a:spLocks/>
          </p:cNvSpPr>
          <p:nvPr/>
        </p:nvSpPr>
        <p:spPr>
          <a:xfrm>
            <a:off x="1152867" y="5961442"/>
            <a:ext cx="98862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SCBT structural differences and characterization</a:t>
            </a:r>
          </a:p>
        </p:txBody>
      </p:sp>
    </p:spTree>
    <p:extLst>
      <p:ext uri="{BB962C8B-B14F-4D97-AF65-F5344CB8AC3E}">
        <p14:creationId xmlns:p14="http://schemas.microsoft.com/office/powerpoint/2010/main" val="2126465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7">
            <a:extLst>
              <a:ext uri="{FF2B5EF4-FFF2-40B4-BE49-F238E27FC236}">
                <a16:creationId xmlns:a16="http://schemas.microsoft.com/office/drawing/2014/main" id="{886A55A2-6B62-6478-9D9B-240EDF2ED9A0}"/>
              </a:ext>
            </a:extLst>
          </p:cNvPr>
          <p:cNvGraphicFramePr>
            <a:graphicFrameLocks noGrp="1"/>
          </p:cNvGraphicFramePr>
          <p:nvPr>
            <p:extLst>
              <p:ext uri="{D42A27DB-BD31-4B8C-83A1-F6EECF244321}">
                <p14:modId xmlns:p14="http://schemas.microsoft.com/office/powerpoint/2010/main" val="1826545852"/>
              </p:ext>
            </p:extLst>
          </p:nvPr>
        </p:nvGraphicFramePr>
        <p:xfrm>
          <a:off x="1054231" y="1277449"/>
          <a:ext cx="4449102" cy="4303103"/>
        </p:xfrm>
        <a:graphic>
          <a:graphicData uri="http://schemas.openxmlformats.org/drawingml/2006/table">
            <a:tbl>
              <a:tblPr firstRow="1" bandRow="1">
                <a:tableStyleId>{0505E3EF-67EA-436B-97B2-0124C06EBD24}</a:tableStyleId>
              </a:tblPr>
              <a:tblGrid>
                <a:gridCol w="3339969">
                  <a:extLst>
                    <a:ext uri="{9D8B030D-6E8A-4147-A177-3AD203B41FA5}">
                      <a16:colId xmlns:a16="http://schemas.microsoft.com/office/drawing/2014/main" val="1044729960"/>
                    </a:ext>
                  </a:extLst>
                </a:gridCol>
                <a:gridCol w="1109133">
                  <a:extLst>
                    <a:ext uri="{9D8B030D-6E8A-4147-A177-3AD203B41FA5}">
                      <a16:colId xmlns:a16="http://schemas.microsoft.com/office/drawing/2014/main" val="3199477655"/>
                    </a:ext>
                  </a:extLst>
                </a:gridCol>
              </a:tblGrid>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Situation</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200" b="1"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198665365"/>
                  </a:ext>
                </a:extLst>
              </a:tr>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Emotions</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200" b="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4172311335"/>
                  </a:ext>
                </a:extLst>
              </a:tr>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Automatic</a:t>
                      </a:r>
                      <a:r>
                        <a:rPr kumimoji="1" lang="ja-JP" altLang="en-US" sz="2400" b="0" dirty="0">
                          <a:latin typeface="Arial Rounded MT Bold" panose="020F0704030504030204" pitchFamily="34" charset="0"/>
                          <a:ea typeface="BIZ UDPゴシック" panose="020B0400000000000000" pitchFamily="50" charset="-128"/>
                        </a:rPr>
                        <a:t> </a:t>
                      </a:r>
                      <a:r>
                        <a:rPr kumimoji="1" lang="en-US" altLang="ja-JP" sz="2400" b="0" dirty="0">
                          <a:latin typeface="Arial Rounded MT Bold" panose="020F0704030504030204" pitchFamily="34" charset="0"/>
                          <a:ea typeface="BIZ UDPゴシック" panose="020B0400000000000000" pitchFamily="50" charset="-128"/>
                        </a:rPr>
                        <a:t>thoughts</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pPr rtl="0" fontAlgn="base"/>
                      <a:endParaRPr kumimoji="1" lang="ja-JP" altLang="en-US" sz="1200" b="0" i="0" kern="1200" dirty="0">
                        <a:solidFill>
                          <a:schemeClr val="tx1"/>
                        </a:solidFill>
                        <a:effectLst/>
                        <a:latin typeface="BIZ UDPゴシック" panose="020B0400000000000000" pitchFamily="50" charset="-128"/>
                        <a:ea typeface="BIZ UDPゴシック" panose="020B0400000000000000" pitchFamily="50" charset="-128"/>
                        <a:cs typeface="+mn-cs"/>
                      </a:endParaRPr>
                    </a:p>
                  </a:txBody>
                  <a:tcPr/>
                </a:tc>
                <a:extLst>
                  <a:ext uri="{0D108BD9-81ED-4DB2-BD59-A6C34878D82A}">
                    <a16:rowId xmlns:a16="http://schemas.microsoft.com/office/drawing/2014/main" val="2655611498"/>
                  </a:ext>
                </a:extLst>
              </a:tr>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Supporting evidence</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2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224943648"/>
                  </a:ext>
                </a:extLst>
              </a:tr>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Contrary evidence</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2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32538286"/>
                  </a:ext>
                </a:extLst>
              </a:tr>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Adaptive</a:t>
                      </a:r>
                      <a:r>
                        <a:rPr kumimoji="1" lang="ja-JP" altLang="en-US" sz="2400" b="0" dirty="0">
                          <a:latin typeface="Arial Rounded MT Bold" panose="020F0704030504030204" pitchFamily="34" charset="0"/>
                          <a:ea typeface="BIZ UDPゴシック" panose="020B0400000000000000" pitchFamily="50" charset="-128"/>
                        </a:rPr>
                        <a:t> </a:t>
                      </a:r>
                      <a:r>
                        <a:rPr kumimoji="1" lang="en-US" altLang="ja-JP" sz="2400" b="0" dirty="0">
                          <a:latin typeface="Arial Rounded MT Bold" panose="020F0704030504030204" pitchFamily="34" charset="0"/>
                          <a:ea typeface="BIZ UDPゴシック" panose="020B0400000000000000" pitchFamily="50" charset="-128"/>
                        </a:rPr>
                        <a:t>thoughts</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2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961761752"/>
                  </a:ext>
                </a:extLst>
              </a:tr>
              <a:tr h="614729">
                <a:tc>
                  <a:txBody>
                    <a:bodyPr/>
                    <a:lstStyle/>
                    <a:p>
                      <a:r>
                        <a:rPr kumimoji="1" lang="en-US" altLang="ja-JP" sz="2400" b="0" dirty="0">
                          <a:latin typeface="Arial Rounded MT Bold" panose="020F0704030504030204" pitchFamily="34" charset="0"/>
                          <a:ea typeface="BIZ UDPゴシック" panose="020B0400000000000000" pitchFamily="50" charset="-128"/>
                        </a:rPr>
                        <a:t> Outcome</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200" dirty="0">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830357161"/>
                  </a:ext>
                </a:extLst>
              </a:tr>
            </a:tbl>
          </a:graphicData>
        </a:graphic>
      </p:graphicFrame>
      <p:sp>
        <p:nvSpPr>
          <p:cNvPr id="6" name="正方形/長方形 5">
            <a:extLst>
              <a:ext uri="{FF2B5EF4-FFF2-40B4-BE49-F238E27FC236}">
                <a16:creationId xmlns:a16="http://schemas.microsoft.com/office/drawing/2014/main" id="{A415539E-D90F-2D0F-50B6-98B585B6D930}"/>
              </a:ext>
            </a:extLst>
          </p:cNvPr>
          <p:cNvSpPr/>
          <p:nvPr/>
        </p:nvSpPr>
        <p:spPr>
          <a:xfrm>
            <a:off x="1031006" y="3056839"/>
            <a:ext cx="4449102" cy="45719"/>
          </a:xfrm>
          <a:prstGeom prst="rect">
            <a:avLst/>
          </a:prstGeom>
          <a:no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7" name="矢印: 右 6">
            <a:extLst>
              <a:ext uri="{FF2B5EF4-FFF2-40B4-BE49-F238E27FC236}">
                <a16:creationId xmlns:a16="http://schemas.microsoft.com/office/drawing/2014/main" id="{1937D66A-E542-8C2B-BC6E-2FD493E144A2}"/>
              </a:ext>
            </a:extLst>
          </p:cNvPr>
          <p:cNvSpPr/>
          <p:nvPr/>
        </p:nvSpPr>
        <p:spPr>
          <a:xfrm>
            <a:off x="5754702" y="3082528"/>
            <a:ext cx="1135856" cy="692944"/>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graphicFrame>
        <p:nvGraphicFramePr>
          <p:cNvPr id="9" name="表 7">
            <a:extLst>
              <a:ext uri="{FF2B5EF4-FFF2-40B4-BE49-F238E27FC236}">
                <a16:creationId xmlns:a16="http://schemas.microsoft.com/office/drawing/2014/main" id="{6147E4A7-29E5-DAF6-DDFE-B2A2CDD06BA8}"/>
              </a:ext>
            </a:extLst>
          </p:cNvPr>
          <p:cNvGraphicFramePr>
            <a:graphicFrameLocks noGrp="1"/>
          </p:cNvGraphicFramePr>
          <p:nvPr>
            <p:extLst>
              <p:ext uri="{D42A27DB-BD31-4B8C-83A1-F6EECF244321}">
                <p14:modId xmlns:p14="http://schemas.microsoft.com/office/powerpoint/2010/main" val="2047080951"/>
              </p:ext>
            </p:extLst>
          </p:nvPr>
        </p:nvGraphicFramePr>
        <p:xfrm>
          <a:off x="7057608" y="1513995"/>
          <a:ext cx="4276716" cy="3830010"/>
        </p:xfrm>
        <a:graphic>
          <a:graphicData uri="http://schemas.openxmlformats.org/drawingml/2006/table">
            <a:tbl>
              <a:tblPr firstRow="1" bandRow="1">
                <a:tableStyleId>{ED083AE6-46FA-4A59-8FB0-9F97EB10719F}</a:tableStyleId>
              </a:tblPr>
              <a:tblGrid>
                <a:gridCol w="3237859">
                  <a:extLst>
                    <a:ext uri="{9D8B030D-6E8A-4147-A177-3AD203B41FA5}">
                      <a16:colId xmlns:a16="http://schemas.microsoft.com/office/drawing/2014/main" val="1044729960"/>
                    </a:ext>
                  </a:extLst>
                </a:gridCol>
                <a:gridCol w="1038857">
                  <a:extLst>
                    <a:ext uri="{9D8B030D-6E8A-4147-A177-3AD203B41FA5}">
                      <a16:colId xmlns:a16="http://schemas.microsoft.com/office/drawing/2014/main" val="3199477655"/>
                    </a:ext>
                  </a:extLst>
                </a:gridCol>
              </a:tblGrid>
              <a:tr h="638335">
                <a:tc>
                  <a:txBody>
                    <a:bodyPr/>
                    <a:lstStyle/>
                    <a:p>
                      <a:r>
                        <a:rPr kumimoji="1" lang="en-US" altLang="ja-JP" sz="2400" b="0" dirty="0">
                          <a:latin typeface="Arial Rounded MT Bold" panose="020F0704030504030204" pitchFamily="34" charset="0"/>
                        </a:rPr>
                        <a:t> Situation</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pPr rtl="0" fontAlgn="base"/>
                      <a:endParaRPr kumimoji="1" lang="ja-JP" altLang="en-US" sz="1800" b="0" i="0" kern="1200" dirty="0">
                        <a:solidFill>
                          <a:schemeClr val="tx1"/>
                        </a:solidFill>
                        <a:effectLst/>
                        <a:latin typeface="Arial Rounded MT Bold" panose="020F0704030504030204" pitchFamily="34" charset="0"/>
                        <a:ea typeface="BIZ UDPゴシック" panose="020B0400000000000000" pitchFamily="50" charset="-128"/>
                        <a:cs typeface="+mn-cs"/>
                      </a:endParaRPr>
                    </a:p>
                  </a:txBody>
                  <a:tcPr/>
                </a:tc>
                <a:extLst>
                  <a:ext uri="{0D108BD9-81ED-4DB2-BD59-A6C34878D82A}">
                    <a16:rowId xmlns:a16="http://schemas.microsoft.com/office/drawing/2014/main" val="2655611498"/>
                  </a:ext>
                </a:extLst>
              </a:tr>
              <a:tr h="638335">
                <a:tc>
                  <a:txBody>
                    <a:bodyPr/>
                    <a:lstStyle/>
                    <a:p>
                      <a:r>
                        <a:rPr kumimoji="1" lang="en-US" altLang="ja-JP" sz="2400" b="0" dirty="0">
                          <a:latin typeface="Arial Rounded MT Bold" panose="020F0704030504030204" pitchFamily="34" charset="0"/>
                        </a:rPr>
                        <a:t> Emotions</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800" dirty="0">
                        <a:latin typeface="Arial Rounded MT Bold" panose="020F0704030504030204" pitchFamily="34" charset="0"/>
                        <a:ea typeface="BIZ UDPゴシック" panose="020B0400000000000000" pitchFamily="50" charset="-128"/>
                      </a:endParaRPr>
                    </a:p>
                  </a:txBody>
                  <a:tcPr/>
                </a:tc>
                <a:extLst>
                  <a:ext uri="{0D108BD9-81ED-4DB2-BD59-A6C34878D82A}">
                    <a16:rowId xmlns:a16="http://schemas.microsoft.com/office/drawing/2014/main" val="1224943648"/>
                  </a:ext>
                </a:extLst>
              </a:tr>
              <a:tr h="638335">
                <a:tc>
                  <a:txBody>
                    <a:bodyPr/>
                    <a:lstStyle/>
                    <a:p>
                      <a:r>
                        <a:rPr kumimoji="1" lang="en-US" altLang="ja-JP" sz="2400" b="0" dirty="0">
                          <a:latin typeface="Arial Rounded MT Bold" panose="020F0704030504030204" pitchFamily="34" charset="0"/>
                        </a:rPr>
                        <a:t> Automatic</a:t>
                      </a:r>
                      <a:r>
                        <a:rPr kumimoji="1" lang="ja-JP" altLang="en-US" sz="2400" b="0" dirty="0">
                          <a:latin typeface="Arial Rounded MT Bold" panose="020F0704030504030204" pitchFamily="34" charset="0"/>
                        </a:rPr>
                        <a:t> </a:t>
                      </a:r>
                      <a:r>
                        <a:rPr kumimoji="1" lang="en-US" altLang="ja-JP" sz="2400" b="0" dirty="0">
                          <a:latin typeface="Arial Rounded MT Bold" panose="020F0704030504030204" pitchFamily="34" charset="0"/>
                        </a:rPr>
                        <a:t>thoughts</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800" dirty="0">
                        <a:latin typeface="Arial Rounded MT Bold" panose="020F0704030504030204" pitchFamily="34" charset="0"/>
                        <a:ea typeface="BIZ UDPゴシック" panose="020B0400000000000000" pitchFamily="50" charset="-128"/>
                      </a:endParaRPr>
                    </a:p>
                  </a:txBody>
                  <a:tcPr/>
                </a:tc>
                <a:extLst>
                  <a:ext uri="{0D108BD9-81ED-4DB2-BD59-A6C34878D82A}">
                    <a16:rowId xmlns:a16="http://schemas.microsoft.com/office/drawing/2014/main" val="332538286"/>
                  </a:ext>
                </a:extLst>
              </a:tr>
              <a:tr h="638335">
                <a:tc>
                  <a:txBody>
                    <a:bodyPr/>
                    <a:lstStyle/>
                    <a:p>
                      <a:r>
                        <a:rPr kumimoji="1" lang="en-US" altLang="ja-JP" sz="2400" b="0" dirty="0">
                          <a:latin typeface="Arial Rounded MT Bold" panose="020F0704030504030204" pitchFamily="34" charset="0"/>
                        </a:rPr>
                        <a:t> Adaptive</a:t>
                      </a:r>
                      <a:r>
                        <a:rPr kumimoji="1" lang="ja-JP" altLang="en-US" sz="2400" b="0" dirty="0">
                          <a:latin typeface="Arial Rounded MT Bold" panose="020F0704030504030204" pitchFamily="34" charset="0"/>
                        </a:rPr>
                        <a:t> </a:t>
                      </a:r>
                      <a:r>
                        <a:rPr kumimoji="1" lang="en-US" altLang="ja-JP" sz="2400" b="0" dirty="0">
                          <a:latin typeface="Arial Rounded MT Bold" panose="020F0704030504030204" pitchFamily="34" charset="0"/>
                        </a:rPr>
                        <a:t>thoughts</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800" dirty="0">
                        <a:latin typeface="Arial Rounded MT Bold" panose="020F0704030504030204" pitchFamily="34" charset="0"/>
                        <a:ea typeface="BIZ UDPゴシック" panose="020B0400000000000000" pitchFamily="50" charset="-128"/>
                      </a:endParaRPr>
                    </a:p>
                  </a:txBody>
                  <a:tcPr/>
                </a:tc>
                <a:extLst>
                  <a:ext uri="{0D108BD9-81ED-4DB2-BD59-A6C34878D82A}">
                    <a16:rowId xmlns:a16="http://schemas.microsoft.com/office/drawing/2014/main" val="1961761752"/>
                  </a:ext>
                </a:extLst>
              </a:tr>
              <a:tr h="638335">
                <a:tc>
                  <a:txBody>
                    <a:bodyPr/>
                    <a:lstStyle/>
                    <a:p>
                      <a:r>
                        <a:rPr kumimoji="1" lang="en-US" altLang="ja-JP" sz="2400" b="0" dirty="0">
                          <a:latin typeface="Arial Rounded MT Bold" panose="020F0704030504030204" pitchFamily="34" charset="0"/>
                        </a:rPr>
                        <a:t> Outcome</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800" dirty="0">
                        <a:latin typeface="Arial Rounded MT Bold" panose="020F0704030504030204" pitchFamily="34" charset="0"/>
                        <a:ea typeface="BIZ UDPゴシック" panose="020B0400000000000000" pitchFamily="50" charset="-128"/>
                      </a:endParaRPr>
                    </a:p>
                  </a:txBody>
                  <a:tcPr/>
                </a:tc>
                <a:extLst>
                  <a:ext uri="{0D108BD9-81ED-4DB2-BD59-A6C34878D82A}">
                    <a16:rowId xmlns:a16="http://schemas.microsoft.com/office/drawing/2014/main" val="3864552346"/>
                  </a:ext>
                </a:extLst>
              </a:tr>
              <a:tr h="638335">
                <a:tc>
                  <a:txBody>
                    <a:bodyPr/>
                    <a:lstStyle/>
                    <a:p>
                      <a:r>
                        <a:rPr kumimoji="1" lang="en-US" altLang="ja-JP" sz="2400" b="0" dirty="0">
                          <a:latin typeface="Arial Rounded MT Bold" panose="020F0704030504030204" pitchFamily="34" charset="0"/>
                        </a:rPr>
                        <a:t> Action plan</a:t>
                      </a:r>
                      <a:endParaRPr kumimoji="1" lang="ja-JP" altLang="en-US" sz="2400" b="0" dirty="0">
                        <a:latin typeface="Arial Rounded MT Bold" panose="020F0704030504030204" pitchFamily="34" charset="0"/>
                        <a:ea typeface="BIZ UDPゴシック" panose="020B0400000000000000" pitchFamily="50" charset="-128"/>
                      </a:endParaRPr>
                    </a:p>
                  </a:txBody>
                  <a:tcPr anchor="ctr"/>
                </a:tc>
                <a:tc>
                  <a:txBody>
                    <a:bodyPr/>
                    <a:lstStyle/>
                    <a:p>
                      <a:endParaRPr kumimoji="1" lang="ja-JP" altLang="en-US" sz="1800" dirty="0">
                        <a:latin typeface="Arial Rounded MT Bold" panose="020F0704030504030204" pitchFamily="34" charset="0"/>
                        <a:ea typeface="BIZ UDPゴシック" panose="020B0400000000000000" pitchFamily="50" charset="-128"/>
                      </a:endParaRPr>
                    </a:p>
                  </a:txBody>
                  <a:tcPr/>
                </a:tc>
                <a:extLst>
                  <a:ext uri="{0D108BD9-81ED-4DB2-BD59-A6C34878D82A}">
                    <a16:rowId xmlns:a16="http://schemas.microsoft.com/office/drawing/2014/main" val="346859402"/>
                  </a:ext>
                </a:extLst>
              </a:tr>
            </a:tbl>
          </a:graphicData>
        </a:graphic>
      </p:graphicFrame>
      <p:sp>
        <p:nvSpPr>
          <p:cNvPr id="13" name="テキスト ボックス 12">
            <a:extLst>
              <a:ext uri="{FF2B5EF4-FFF2-40B4-BE49-F238E27FC236}">
                <a16:creationId xmlns:a16="http://schemas.microsoft.com/office/drawing/2014/main" id="{0F146293-F5AD-8D8B-EC49-E519EEC0BBD4}"/>
              </a:ext>
            </a:extLst>
          </p:cNvPr>
          <p:cNvSpPr txBox="1"/>
          <p:nvPr/>
        </p:nvSpPr>
        <p:spPr>
          <a:xfrm>
            <a:off x="0" y="0"/>
            <a:ext cx="2457907" cy="461665"/>
          </a:xfrm>
          <a:prstGeom prst="rect">
            <a:avLst/>
          </a:prstGeom>
          <a:noFill/>
          <a:ln w="38100">
            <a:solidFill>
              <a:schemeClr val="accent6">
                <a:lumMod val="50000"/>
              </a:schemeClr>
            </a:solidFill>
          </a:ln>
        </p:spPr>
        <p:txBody>
          <a:bodyPr wrap="square" rtlCol="0">
            <a:spAutoFit/>
          </a:bodyPr>
          <a:lstStyle/>
          <a:p>
            <a:pPr algn="ctr"/>
            <a:r>
              <a:rPr kumimoji="1" lang="en-US" altLang="ja-JP" sz="2400" b="1" dirty="0">
                <a:latin typeface="Arial Rounded MT Bold" panose="020F0704030504030204" pitchFamily="34" charset="0"/>
              </a:rPr>
              <a:t>Discussion</a:t>
            </a:r>
            <a:endParaRPr kumimoji="1" lang="ja-JP" altLang="en-US" sz="2400" b="1" dirty="0">
              <a:latin typeface="Arial Rounded MT Bold" panose="020F0704030504030204" pitchFamily="34" charset="0"/>
            </a:endParaRPr>
          </a:p>
        </p:txBody>
      </p:sp>
      <p:grpSp>
        <p:nvGrpSpPr>
          <p:cNvPr id="2" name="グループ化 1">
            <a:extLst>
              <a:ext uri="{FF2B5EF4-FFF2-40B4-BE49-F238E27FC236}">
                <a16:creationId xmlns:a16="http://schemas.microsoft.com/office/drawing/2014/main" id="{4E0E6AD7-3869-4E1A-7265-D849E4E27787}"/>
              </a:ext>
            </a:extLst>
          </p:cNvPr>
          <p:cNvGrpSpPr/>
          <p:nvPr/>
        </p:nvGrpSpPr>
        <p:grpSpPr>
          <a:xfrm>
            <a:off x="300828" y="2815068"/>
            <a:ext cx="549071" cy="281681"/>
            <a:chOff x="2582352" y="3574486"/>
            <a:chExt cx="2986535" cy="1724322"/>
          </a:xfrm>
        </p:grpSpPr>
        <p:sp>
          <p:nvSpPr>
            <p:cNvPr id="3" name="四角形: 角を丸くする 2">
              <a:extLst>
                <a:ext uri="{FF2B5EF4-FFF2-40B4-BE49-F238E27FC236}">
                  <a16:creationId xmlns:a16="http://schemas.microsoft.com/office/drawing/2014/main" id="{5B24A4D6-CC13-C3FC-527D-FED45840A60F}"/>
                </a:ext>
              </a:extLst>
            </p:cNvPr>
            <p:cNvSpPr/>
            <p:nvPr/>
          </p:nvSpPr>
          <p:spPr>
            <a:xfrm rot="13836028">
              <a:off x="4081039" y="4511182"/>
              <a:ext cx="386829" cy="13016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11" name="四角形: 角を丸くする 10">
              <a:extLst>
                <a:ext uri="{FF2B5EF4-FFF2-40B4-BE49-F238E27FC236}">
                  <a16:creationId xmlns:a16="http://schemas.microsoft.com/office/drawing/2014/main" id="{3005C25D-E646-9365-39D2-86C588D25F60}"/>
                </a:ext>
              </a:extLst>
            </p:cNvPr>
            <p:cNvSpPr/>
            <p:nvPr/>
          </p:nvSpPr>
          <p:spPr>
            <a:xfrm rot="18811583">
              <a:off x="3392436" y="4436131"/>
              <a:ext cx="425512" cy="1431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15" name="四角形: 角を丸くする 14">
              <a:extLst>
                <a:ext uri="{FF2B5EF4-FFF2-40B4-BE49-F238E27FC236}">
                  <a16:creationId xmlns:a16="http://schemas.microsoft.com/office/drawing/2014/main" id="{F38C1289-8946-7966-5F24-5D3FAF086ECB}"/>
                </a:ext>
              </a:extLst>
            </p:cNvPr>
            <p:cNvSpPr/>
            <p:nvPr/>
          </p:nvSpPr>
          <p:spPr>
            <a:xfrm rot="16200000">
              <a:off x="3822753" y="4469556"/>
              <a:ext cx="386829" cy="13016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16" name="楕円 15">
              <a:extLst>
                <a:ext uri="{FF2B5EF4-FFF2-40B4-BE49-F238E27FC236}">
                  <a16:creationId xmlns:a16="http://schemas.microsoft.com/office/drawing/2014/main" id="{5EC69E44-5828-D045-B501-505C39615D1E}"/>
                </a:ext>
              </a:extLst>
            </p:cNvPr>
            <p:cNvSpPr/>
            <p:nvPr/>
          </p:nvSpPr>
          <p:spPr>
            <a:xfrm>
              <a:off x="3563064" y="3574486"/>
              <a:ext cx="1075967" cy="9220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17" name="楕円 16">
              <a:extLst>
                <a:ext uri="{FF2B5EF4-FFF2-40B4-BE49-F238E27FC236}">
                  <a16:creationId xmlns:a16="http://schemas.microsoft.com/office/drawing/2014/main" id="{269D8292-AF1B-6E5A-9F2B-918DE8A59295}"/>
                </a:ext>
              </a:extLst>
            </p:cNvPr>
            <p:cNvSpPr/>
            <p:nvPr/>
          </p:nvSpPr>
          <p:spPr>
            <a:xfrm rot="19817778">
              <a:off x="3055619" y="3873388"/>
              <a:ext cx="727711" cy="4686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18" name="楕円 17">
              <a:extLst>
                <a:ext uri="{FF2B5EF4-FFF2-40B4-BE49-F238E27FC236}">
                  <a16:creationId xmlns:a16="http://schemas.microsoft.com/office/drawing/2014/main" id="{261DE44C-F727-5C76-0599-2BA119EA6109}"/>
                </a:ext>
              </a:extLst>
            </p:cNvPr>
            <p:cNvSpPr/>
            <p:nvPr/>
          </p:nvSpPr>
          <p:spPr>
            <a:xfrm rot="704608">
              <a:off x="3577449" y="3855482"/>
              <a:ext cx="925830" cy="5475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19" name="楕円 18">
              <a:extLst>
                <a:ext uri="{FF2B5EF4-FFF2-40B4-BE49-F238E27FC236}">
                  <a16:creationId xmlns:a16="http://schemas.microsoft.com/office/drawing/2014/main" id="{ACBE852F-662F-8404-ACED-06C460511BC7}"/>
                </a:ext>
              </a:extLst>
            </p:cNvPr>
            <p:cNvSpPr/>
            <p:nvPr/>
          </p:nvSpPr>
          <p:spPr>
            <a:xfrm rot="644592">
              <a:off x="4302924" y="3956197"/>
              <a:ext cx="1265963" cy="6578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0" name="楕円 19">
              <a:extLst>
                <a:ext uri="{FF2B5EF4-FFF2-40B4-BE49-F238E27FC236}">
                  <a16:creationId xmlns:a16="http://schemas.microsoft.com/office/drawing/2014/main" id="{89CA792E-6B18-A18D-5B85-8E1E1159ED67}"/>
                </a:ext>
              </a:extLst>
            </p:cNvPr>
            <p:cNvSpPr/>
            <p:nvPr/>
          </p:nvSpPr>
          <p:spPr>
            <a:xfrm rot="21345015">
              <a:off x="2582352" y="3733627"/>
              <a:ext cx="269081" cy="1547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1" name="四角形: 角を丸くする 20">
              <a:extLst>
                <a:ext uri="{FF2B5EF4-FFF2-40B4-BE49-F238E27FC236}">
                  <a16:creationId xmlns:a16="http://schemas.microsoft.com/office/drawing/2014/main" id="{3255497C-D485-E9F0-CB54-ED45109D806D}"/>
                </a:ext>
              </a:extLst>
            </p:cNvPr>
            <p:cNvSpPr/>
            <p:nvPr/>
          </p:nvSpPr>
          <p:spPr>
            <a:xfrm>
              <a:off x="2677664" y="3740420"/>
              <a:ext cx="429311" cy="10354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2" name="四角形: 角を丸くする 21">
              <a:extLst>
                <a:ext uri="{FF2B5EF4-FFF2-40B4-BE49-F238E27FC236}">
                  <a16:creationId xmlns:a16="http://schemas.microsoft.com/office/drawing/2014/main" id="{067E24C4-5E16-E8FA-3D63-1E66FB8EF4EF}"/>
                </a:ext>
              </a:extLst>
            </p:cNvPr>
            <p:cNvSpPr/>
            <p:nvPr/>
          </p:nvSpPr>
          <p:spPr>
            <a:xfrm rot="2970881">
              <a:off x="2952854" y="3905151"/>
              <a:ext cx="514152" cy="12555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3" name="四角形: 角を丸くする 22">
              <a:extLst>
                <a:ext uri="{FF2B5EF4-FFF2-40B4-BE49-F238E27FC236}">
                  <a16:creationId xmlns:a16="http://schemas.microsoft.com/office/drawing/2014/main" id="{411B0BC0-869E-2A99-1295-7711F7EC7947}"/>
                </a:ext>
              </a:extLst>
            </p:cNvPr>
            <p:cNvSpPr/>
            <p:nvPr/>
          </p:nvSpPr>
          <p:spPr>
            <a:xfrm rot="20344956">
              <a:off x="2864573" y="4681034"/>
              <a:ext cx="659704" cy="1462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4" name="四角形: 角を丸くする 23">
              <a:extLst>
                <a:ext uri="{FF2B5EF4-FFF2-40B4-BE49-F238E27FC236}">
                  <a16:creationId xmlns:a16="http://schemas.microsoft.com/office/drawing/2014/main" id="{14CFED1B-61BD-AA13-68A2-596F3643F3C5}"/>
                </a:ext>
              </a:extLst>
            </p:cNvPr>
            <p:cNvSpPr/>
            <p:nvPr/>
          </p:nvSpPr>
          <p:spPr>
            <a:xfrm rot="17353221">
              <a:off x="2776783" y="4856526"/>
              <a:ext cx="230902" cy="1431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5" name="四角形: 角を丸くする 24">
              <a:extLst>
                <a:ext uri="{FF2B5EF4-FFF2-40B4-BE49-F238E27FC236}">
                  <a16:creationId xmlns:a16="http://schemas.microsoft.com/office/drawing/2014/main" id="{5DD10030-5AD6-3FBE-939A-FE2D8A3AD81C}"/>
                </a:ext>
              </a:extLst>
            </p:cNvPr>
            <p:cNvSpPr/>
            <p:nvPr/>
          </p:nvSpPr>
          <p:spPr>
            <a:xfrm rot="13472346">
              <a:off x="3921958" y="4777467"/>
              <a:ext cx="531485" cy="1462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6" name="四角形: 角を丸くする 25">
              <a:extLst>
                <a:ext uri="{FF2B5EF4-FFF2-40B4-BE49-F238E27FC236}">
                  <a16:creationId xmlns:a16="http://schemas.microsoft.com/office/drawing/2014/main" id="{338D727A-7B44-FC1A-92B6-68ACD9AD0C2F}"/>
                </a:ext>
              </a:extLst>
            </p:cNvPr>
            <p:cNvSpPr/>
            <p:nvPr/>
          </p:nvSpPr>
          <p:spPr>
            <a:xfrm rot="14918089">
              <a:off x="4269657" y="5031045"/>
              <a:ext cx="252120" cy="1407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7" name="四角形: 角を丸くする 26">
              <a:extLst>
                <a:ext uri="{FF2B5EF4-FFF2-40B4-BE49-F238E27FC236}">
                  <a16:creationId xmlns:a16="http://schemas.microsoft.com/office/drawing/2014/main" id="{0BB35F48-C069-F29B-0234-0C1F01D7CDE9}"/>
                </a:ext>
              </a:extLst>
            </p:cNvPr>
            <p:cNvSpPr/>
            <p:nvPr/>
          </p:nvSpPr>
          <p:spPr>
            <a:xfrm>
              <a:off x="4896087" y="4911422"/>
              <a:ext cx="290631" cy="12095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8" name="楕円 27">
              <a:extLst>
                <a:ext uri="{FF2B5EF4-FFF2-40B4-BE49-F238E27FC236}">
                  <a16:creationId xmlns:a16="http://schemas.microsoft.com/office/drawing/2014/main" id="{8F0DD477-909A-45A0-2575-BDDD9B93BC84}"/>
                </a:ext>
              </a:extLst>
            </p:cNvPr>
            <p:cNvSpPr/>
            <p:nvPr/>
          </p:nvSpPr>
          <p:spPr>
            <a:xfrm rot="17424547">
              <a:off x="2759380" y="4923226"/>
              <a:ext cx="220729" cy="1465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9" name="四角形: 角を丸くする 28">
              <a:extLst>
                <a:ext uri="{FF2B5EF4-FFF2-40B4-BE49-F238E27FC236}">
                  <a16:creationId xmlns:a16="http://schemas.microsoft.com/office/drawing/2014/main" id="{C8ACAF77-9A26-C3D5-E25B-5D9A48AA389E}"/>
                </a:ext>
              </a:extLst>
            </p:cNvPr>
            <p:cNvSpPr/>
            <p:nvPr/>
          </p:nvSpPr>
          <p:spPr>
            <a:xfrm rot="12347664">
              <a:off x="4330025" y="4784200"/>
              <a:ext cx="655960" cy="11818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30" name="楕円 29">
              <a:extLst>
                <a:ext uri="{FF2B5EF4-FFF2-40B4-BE49-F238E27FC236}">
                  <a16:creationId xmlns:a16="http://schemas.microsoft.com/office/drawing/2014/main" id="{D73EDDDC-3CF9-14C5-8813-0B776A719442}"/>
                </a:ext>
              </a:extLst>
            </p:cNvPr>
            <p:cNvSpPr/>
            <p:nvPr/>
          </p:nvSpPr>
          <p:spPr>
            <a:xfrm>
              <a:off x="5026562" y="4906677"/>
              <a:ext cx="245844" cy="1304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31" name="楕円 30">
              <a:extLst>
                <a:ext uri="{FF2B5EF4-FFF2-40B4-BE49-F238E27FC236}">
                  <a16:creationId xmlns:a16="http://schemas.microsoft.com/office/drawing/2014/main" id="{CC2DE4AF-2225-F7A0-2725-3E9F14AD7B68}"/>
                </a:ext>
              </a:extLst>
            </p:cNvPr>
            <p:cNvSpPr/>
            <p:nvPr/>
          </p:nvSpPr>
          <p:spPr>
            <a:xfrm rot="3839047">
              <a:off x="4300861" y="5100554"/>
              <a:ext cx="245844" cy="15066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grpSp>
      <p:sp>
        <p:nvSpPr>
          <p:cNvPr id="32" name="テキスト ボックス 31">
            <a:extLst>
              <a:ext uri="{FF2B5EF4-FFF2-40B4-BE49-F238E27FC236}">
                <a16:creationId xmlns:a16="http://schemas.microsoft.com/office/drawing/2014/main" id="{803E7E42-9B70-A9A4-3DFC-EE899B842B37}"/>
              </a:ext>
            </a:extLst>
          </p:cNvPr>
          <p:cNvSpPr txBox="1"/>
          <p:nvPr/>
        </p:nvSpPr>
        <p:spPr>
          <a:xfrm>
            <a:off x="230298" y="3056839"/>
            <a:ext cx="726654" cy="312015"/>
          </a:xfrm>
          <a:prstGeom prst="rect">
            <a:avLst/>
          </a:prstGeom>
          <a:noFill/>
        </p:spPr>
        <p:txBody>
          <a:bodyPr wrap="square" rtlCol="0">
            <a:spAutoFit/>
          </a:bodyPr>
          <a:lstStyle/>
          <a:p>
            <a:pPr algn="ctr"/>
            <a:r>
              <a:rPr kumimoji="1" lang="en-US" altLang="ja-JP" sz="1400" b="1" dirty="0">
                <a:latin typeface="Arial Rounded MT Bold" panose="020F0704030504030204" pitchFamily="34" charset="0"/>
                <a:ea typeface="游ゴシック" panose="020B0400000000000000" pitchFamily="50" charset="-128"/>
              </a:rPr>
              <a:t>ANTs</a:t>
            </a:r>
            <a:endParaRPr kumimoji="1" lang="ja-JP" altLang="en-US" sz="1400" b="1" dirty="0">
              <a:latin typeface="Arial Rounded MT Bold" panose="020F0704030504030204" pitchFamily="34" charset="0"/>
              <a:ea typeface="游ゴシック" panose="020B0400000000000000" pitchFamily="50" charset="-128"/>
            </a:endParaRPr>
          </a:p>
        </p:txBody>
      </p:sp>
      <p:sp>
        <p:nvSpPr>
          <p:cNvPr id="33" name="コンテンツ プレースホルダー 4">
            <a:extLst>
              <a:ext uri="{FF2B5EF4-FFF2-40B4-BE49-F238E27FC236}">
                <a16:creationId xmlns:a16="http://schemas.microsoft.com/office/drawing/2014/main" id="{92E95A07-604B-838C-75F5-712E951F8CB2}"/>
              </a:ext>
            </a:extLst>
          </p:cNvPr>
          <p:cNvSpPr txBox="1">
            <a:spLocks/>
          </p:cNvSpPr>
          <p:nvPr/>
        </p:nvSpPr>
        <p:spPr>
          <a:xfrm>
            <a:off x="1152867" y="5961442"/>
            <a:ext cx="98862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Introducing the 6-column thought record</a:t>
            </a:r>
          </a:p>
        </p:txBody>
      </p:sp>
      <p:sp>
        <p:nvSpPr>
          <p:cNvPr id="37" name="テキスト ボックス 36">
            <a:extLst>
              <a:ext uri="{FF2B5EF4-FFF2-40B4-BE49-F238E27FC236}">
                <a16:creationId xmlns:a16="http://schemas.microsoft.com/office/drawing/2014/main" id="{12BEB2FE-224E-D03B-A628-DBDBC61CFE25}"/>
              </a:ext>
            </a:extLst>
          </p:cNvPr>
          <p:cNvSpPr txBox="1"/>
          <p:nvPr/>
        </p:nvSpPr>
        <p:spPr>
          <a:xfrm>
            <a:off x="1973438" y="731113"/>
            <a:ext cx="2610688" cy="461665"/>
          </a:xfrm>
          <a:prstGeom prst="rect">
            <a:avLst/>
          </a:prstGeom>
          <a:noFill/>
        </p:spPr>
        <p:txBody>
          <a:bodyPr wrap="square">
            <a:spAutoFit/>
          </a:bodyPr>
          <a:lstStyle/>
          <a:p>
            <a:pPr marL="0" indent="0" algn="ctr">
              <a:buNone/>
            </a:pPr>
            <a:r>
              <a:rPr lang="en-US" altLang="ja-JP" sz="2400" dirty="0">
                <a:latin typeface="Arial Rounded MT Bold" panose="020F0704030504030204" pitchFamily="34" charset="0"/>
              </a:rPr>
              <a:t>CBT</a:t>
            </a:r>
            <a:endParaRPr kumimoji="1" lang="en-US" altLang="ja-JP" sz="2400" dirty="0">
              <a:latin typeface="Arial Rounded MT Bold" panose="020F0704030504030204" pitchFamily="34" charset="0"/>
            </a:endParaRPr>
          </a:p>
        </p:txBody>
      </p:sp>
      <p:sp>
        <p:nvSpPr>
          <p:cNvPr id="38" name="テキスト ボックス 37">
            <a:extLst>
              <a:ext uri="{FF2B5EF4-FFF2-40B4-BE49-F238E27FC236}">
                <a16:creationId xmlns:a16="http://schemas.microsoft.com/office/drawing/2014/main" id="{9191FC74-CC84-3A55-2657-FA67C9BE41FA}"/>
              </a:ext>
            </a:extLst>
          </p:cNvPr>
          <p:cNvSpPr txBox="1"/>
          <p:nvPr/>
        </p:nvSpPr>
        <p:spPr>
          <a:xfrm>
            <a:off x="7806971" y="962721"/>
            <a:ext cx="2610688" cy="461665"/>
          </a:xfrm>
          <a:prstGeom prst="rect">
            <a:avLst/>
          </a:prstGeom>
          <a:noFill/>
        </p:spPr>
        <p:txBody>
          <a:bodyPr wrap="square">
            <a:spAutoFit/>
          </a:bodyPr>
          <a:lstStyle/>
          <a:p>
            <a:pPr marL="0" indent="0" algn="ctr">
              <a:buNone/>
            </a:pPr>
            <a:r>
              <a:rPr lang="en-US" altLang="ja-JP" sz="2400" dirty="0">
                <a:latin typeface="Arial Rounded MT Bold" panose="020F0704030504030204" pitchFamily="34" charset="0"/>
              </a:rPr>
              <a:t>SCBT</a:t>
            </a:r>
            <a:endParaRPr kumimoji="1" lang="en-US" altLang="ja-JP" sz="2400" dirty="0">
              <a:latin typeface="Arial Rounded MT Bold" panose="020F0704030504030204" pitchFamily="34" charset="0"/>
            </a:endParaRPr>
          </a:p>
        </p:txBody>
      </p:sp>
    </p:spTree>
    <p:extLst>
      <p:ext uri="{BB962C8B-B14F-4D97-AF65-F5344CB8AC3E}">
        <p14:creationId xmlns:p14="http://schemas.microsoft.com/office/powerpoint/2010/main" val="3783085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A7B1E8E-4525-FA19-BC83-5D0B1BFBCC1E}"/>
              </a:ext>
            </a:extLst>
          </p:cNvPr>
          <p:cNvSpPr txBox="1"/>
          <p:nvPr/>
        </p:nvSpPr>
        <p:spPr>
          <a:xfrm>
            <a:off x="-1" y="0"/>
            <a:ext cx="2930487" cy="461665"/>
          </a:xfrm>
          <a:prstGeom prst="rect">
            <a:avLst/>
          </a:prstGeom>
          <a:noFill/>
          <a:ln w="38100">
            <a:solidFill>
              <a:schemeClr val="accent6">
                <a:lumMod val="50000"/>
              </a:schemeClr>
            </a:solidFill>
          </a:ln>
        </p:spPr>
        <p:txBody>
          <a:bodyPr wrap="square" rtlCol="0">
            <a:spAutoFit/>
          </a:bodyPr>
          <a:lstStyle/>
          <a:p>
            <a:pPr algn="ctr"/>
            <a:r>
              <a:rPr kumimoji="1" lang="en-US" altLang="ja-JP" sz="2400" b="1" dirty="0">
                <a:latin typeface="Arial Rounded MT Bold" panose="020F0704030504030204" pitchFamily="34" charset="0"/>
              </a:rPr>
              <a:t>Feasibility Study</a:t>
            </a:r>
            <a:endParaRPr kumimoji="1" lang="ja-JP" altLang="en-US" sz="2400" b="1" dirty="0">
              <a:latin typeface="Arial Rounded MT Bold" panose="020F0704030504030204" pitchFamily="34" charset="0"/>
            </a:endParaRPr>
          </a:p>
        </p:txBody>
      </p:sp>
      <p:graphicFrame>
        <p:nvGraphicFramePr>
          <p:cNvPr id="7" name="表 7">
            <a:extLst>
              <a:ext uri="{FF2B5EF4-FFF2-40B4-BE49-F238E27FC236}">
                <a16:creationId xmlns:a16="http://schemas.microsoft.com/office/drawing/2014/main" id="{84817B75-B481-AAE4-B64D-525BC7E4E82A}"/>
              </a:ext>
            </a:extLst>
          </p:cNvPr>
          <p:cNvGraphicFramePr>
            <a:graphicFrameLocks noGrp="1"/>
          </p:cNvGraphicFramePr>
          <p:nvPr>
            <p:extLst>
              <p:ext uri="{D42A27DB-BD31-4B8C-83A1-F6EECF244321}">
                <p14:modId xmlns:p14="http://schemas.microsoft.com/office/powerpoint/2010/main" val="1612815145"/>
              </p:ext>
            </p:extLst>
          </p:nvPr>
        </p:nvGraphicFramePr>
        <p:xfrm>
          <a:off x="1465242" y="1409341"/>
          <a:ext cx="9893148" cy="3474720"/>
        </p:xfrm>
        <a:graphic>
          <a:graphicData uri="http://schemas.openxmlformats.org/drawingml/2006/table">
            <a:tbl>
              <a:tblPr firstRow="1" bandRow="1">
                <a:tableStyleId>{C083E6E3-FA7D-4D7B-A595-EF9225AFEA82}</a:tableStyleId>
              </a:tblPr>
              <a:tblGrid>
                <a:gridCol w="3173502">
                  <a:extLst>
                    <a:ext uri="{9D8B030D-6E8A-4147-A177-3AD203B41FA5}">
                      <a16:colId xmlns:a16="http://schemas.microsoft.com/office/drawing/2014/main" val="2962944781"/>
                    </a:ext>
                  </a:extLst>
                </a:gridCol>
                <a:gridCol w="6719646">
                  <a:extLst>
                    <a:ext uri="{9D8B030D-6E8A-4147-A177-3AD203B41FA5}">
                      <a16:colId xmlns:a16="http://schemas.microsoft.com/office/drawing/2014/main" val="4044985349"/>
                    </a:ext>
                  </a:extLst>
                </a:gridCol>
              </a:tblGrid>
              <a:tr h="370840">
                <a:tc gridSpan="2">
                  <a:txBody>
                    <a:bodyPr/>
                    <a:lstStyle/>
                    <a:p>
                      <a:r>
                        <a:rPr kumimoji="1" lang="en-US" altLang="ja-JP" sz="2400" dirty="0">
                          <a:latin typeface="Arial Rounded MT Bold" panose="020F0704030504030204" pitchFamily="34" charset="0"/>
                        </a:rPr>
                        <a:t>Clinical Question</a:t>
                      </a:r>
                      <a:endParaRPr kumimoji="1" lang="ja-JP" altLang="en-US" sz="2400" dirty="0">
                        <a:latin typeface="Arial Rounded MT Bold" panose="020F0704030504030204" pitchFamily="34" charset="0"/>
                      </a:endParaRPr>
                    </a:p>
                  </a:txBody>
                  <a:tcPr/>
                </a:tc>
                <a:tc hMerge="1">
                  <a:txBody>
                    <a:bodyPr/>
                    <a:lstStyle/>
                    <a:p>
                      <a:endParaRPr kumimoji="1" lang="ja-JP" altLang="en-US" dirty="0"/>
                    </a:p>
                  </a:txBody>
                  <a:tcPr/>
                </a:tc>
                <a:extLst>
                  <a:ext uri="{0D108BD9-81ED-4DB2-BD59-A6C34878D82A}">
                    <a16:rowId xmlns:a16="http://schemas.microsoft.com/office/drawing/2014/main" val="271546846"/>
                  </a:ext>
                </a:extLst>
              </a:tr>
              <a:tr h="370840">
                <a:tc>
                  <a:txBody>
                    <a:bodyPr/>
                    <a:lstStyle/>
                    <a:p>
                      <a:r>
                        <a:rPr kumimoji="1" lang="en-US" altLang="ja-JP" sz="2400" dirty="0">
                          <a:latin typeface="Arial Rounded MT Bold" panose="020F0704030504030204" pitchFamily="34" charset="0"/>
                        </a:rPr>
                        <a:t> Patient</a:t>
                      </a:r>
                      <a:endParaRPr kumimoji="1" lang="ja-JP" altLang="en-US" sz="2400" dirty="0">
                        <a:latin typeface="Arial Rounded MT Bold" panose="020F0704030504030204" pitchFamily="34" charset="0"/>
                      </a:endParaRPr>
                    </a:p>
                  </a:txBody>
                  <a:tcPr anchor="ctr"/>
                </a:tc>
                <a:tc>
                  <a:txBody>
                    <a:bodyPr/>
                    <a:lstStyle/>
                    <a:p>
                      <a:r>
                        <a:rPr kumimoji="1" lang="en-US" altLang="ja-JP" sz="2400" dirty="0">
                          <a:latin typeface="Arial Rounded MT Bold" panose="020F0704030504030204" pitchFamily="34" charset="0"/>
                        </a:rPr>
                        <a:t>12 Adult patients with more than moderate depression</a:t>
                      </a:r>
                      <a:endParaRPr kumimoji="1" lang="ja-JP" altLang="en-US" sz="2400" dirty="0">
                        <a:latin typeface="Arial Rounded MT Bold" panose="020F0704030504030204" pitchFamily="34" charset="0"/>
                      </a:endParaRPr>
                    </a:p>
                  </a:txBody>
                  <a:tcPr anchor="ctr"/>
                </a:tc>
                <a:extLst>
                  <a:ext uri="{0D108BD9-81ED-4DB2-BD59-A6C34878D82A}">
                    <a16:rowId xmlns:a16="http://schemas.microsoft.com/office/drawing/2014/main" val="1353777044"/>
                  </a:ext>
                </a:extLst>
              </a:tr>
              <a:tr h="370840">
                <a:tc>
                  <a:txBody>
                    <a:bodyPr/>
                    <a:lstStyle/>
                    <a:p>
                      <a:r>
                        <a:rPr kumimoji="1" lang="en-US" altLang="ja-JP" sz="2400" dirty="0">
                          <a:latin typeface="Arial Rounded MT Bold" panose="020F0704030504030204" pitchFamily="34" charset="0"/>
                        </a:rPr>
                        <a:t> Intervention</a:t>
                      </a:r>
                    </a:p>
                  </a:txBody>
                  <a:tcPr anchor="ctr"/>
                </a:tc>
                <a:tc>
                  <a:txBody>
                    <a:bodyPr/>
                    <a:lstStyle/>
                    <a:p>
                      <a:r>
                        <a:rPr kumimoji="1" lang="en-US" altLang="ja-JP" sz="2400" dirty="0">
                          <a:latin typeface="Arial Rounded MT Bold" panose="020F0704030504030204" pitchFamily="34" charset="0"/>
                        </a:rPr>
                        <a:t>SCBT</a:t>
                      </a:r>
                      <a:endParaRPr kumimoji="1" lang="ja-JP" altLang="en-US" sz="2400" dirty="0">
                        <a:latin typeface="Arial Rounded MT Bold" panose="020F0704030504030204" pitchFamily="34" charset="0"/>
                      </a:endParaRPr>
                    </a:p>
                  </a:txBody>
                  <a:tcPr anchor="ctr"/>
                </a:tc>
                <a:extLst>
                  <a:ext uri="{0D108BD9-81ED-4DB2-BD59-A6C34878D82A}">
                    <a16:rowId xmlns:a16="http://schemas.microsoft.com/office/drawing/2014/main" val="2919262248"/>
                  </a:ext>
                </a:extLst>
              </a:tr>
              <a:tr h="370840">
                <a:tc>
                  <a:txBody>
                    <a:bodyPr/>
                    <a:lstStyle/>
                    <a:p>
                      <a:r>
                        <a:rPr kumimoji="1" lang="en-US" altLang="ja-JP" sz="2400" dirty="0">
                          <a:latin typeface="Arial Rounded MT Bold" panose="020F0704030504030204" pitchFamily="34" charset="0"/>
                        </a:rPr>
                        <a:t> Comparison</a:t>
                      </a:r>
                      <a:endParaRPr kumimoji="1" lang="ja-JP" altLang="en-US" sz="2400" dirty="0">
                        <a:latin typeface="Arial Rounded MT Bold" panose="020F0704030504030204" pitchFamily="34" charset="0"/>
                      </a:endParaRPr>
                    </a:p>
                  </a:txBody>
                  <a:tcPr anchor="ctr"/>
                </a:tc>
                <a:tc>
                  <a:txBody>
                    <a:bodyPr/>
                    <a:lstStyle/>
                    <a:p>
                      <a:r>
                        <a:rPr kumimoji="1" lang="en-US" altLang="ja-JP" sz="2400" dirty="0">
                          <a:latin typeface="Arial Rounded MT Bold" panose="020F0704030504030204" pitchFamily="34" charset="0"/>
                        </a:rPr>
                        <a:t>Treatment as usual</a:t>
                      </a:r>
                      <a:endParaRPr kumimoji="1" lang="ja-JP" altLang="en-US" sz="2400" dirty="0">
                        <a:latin typeface="Arial Rounded MT Bold" panose="020F0704030504030204" pitchFamily="34" charset="0"/>
                      </a:endParaRPr>
                    </a:p>
                  </a:txBody>
                  <a:tcPr anchor="ctr"/>
                </a:tc>
                <a:extLst>
                  <a:ext uri="{0D108BD9-81ED-4DB2-BD59-A6C34878D82A}">
                    <a16:rowId xmlns:a16="http://schemas.microsoft.com/office/drawing/2014/main" val="4213384758"/>
                  </a:ext>
                </a:extLst>
              </a:tr>
              <a:tr h="370840">
                <a:tc>
                  <a:txBody>
                    <a:bodyPr/>
                    <a:lstStyle/>
                    <a:p>
                      <a:r>
                        <a:rPr kumimoji="1" lang="en-US" altLang="ja-JP" sz="2400" dirty="0">
                          <a:latin typeface="Arial Rounded MT Bold" panose="020F0704030504030204" pitchFamily="34" charset="0"/>
                        </a:rPr>
                        <a:t> Outcome</a:t>
                      </a:r>
                      <a:endParaRPr kumimoji="1" lang="ja-JP" altLang="en-US" sz="2400" dirty="0">
                        <a:latin typeface="Arial Rounded MT Bold" panose="020F0704030504030204" pitchFamily="34" charset="0"/>
                      </a:endParaRPr>
                    </a:p>
                  </a:txBody>
                  <a:tcPr anchor="ctr"/>
                </a:tc>
                <a:tc>
                  <a:txBody>
                    <a:bodyPr/>
                    <a:lstStyle/>
                    <a:p>
                      <a:r>
                        <a:rPr kumimoji="1" lang="en-US" altLang="ja-JP" sz="2400" dirty="0">
                          <a:latin typeface="Arial Rounded MT Bold" panose="020F0704030504030204" pitchFamily="34" charset="0"/>
                        </a:rPr>
                        <a:t>Depressive symptoms measured by QIDS-J</a:t>
                      </a:r>
                    </a:p>
                    <a:p>
                      <a:r>
                        <a:rPr kumimoji="1" lang="en-US" altLang="ja-JP" sz="2400" dirty="0">
                          <a:latin typeface="Arial Rounded MT Bold" panose="020F0704030504030204" pitchFamily="34" charset="0"/>
                        </a:rPr>
                        <a:t> (+ pre/post neuroimaging)</a:t>
                      </a:r>
                      <a:endParaRPr kumimoji="1" lang="ja-JP" altLang="en-US" sz="2400" dirty="0">
                        <a:latin typeface="Arial Rounded MT Bold" panose="020F0704030504030204" pitchFamily="34" charset="0"/>
                      </a:endParaRPr>
                    </a:p>
                  </a:txBody>
                  <a:tcPr anchor="ctr"/>
                </a:tc>
                <a:extLst>
                  <a:ext uri="{0D108BD9-81ED-4DB2-BD59-A6C34878D82A}">
                    <a16:rowId xmlns:a16="http://schemas.microsoft.com/office/drawing/2014/main" val="1957827766"/>
                  </a:ext>
                </a:extLst>
              </a:tr>
              <a:tr h="370840">
                <a:tc>
                  <a:txBody>
                    <a:bodyPr/>
                    <a:lstStyle/>
                    <a:p>
                      <a:r>
                        <a:rPr kumimoji="1" lang="en-US" altLang="ja-JP" sz="2400" dirty="0">
                          <a:latin typeface="Arial Rounded MT Bold" panose="020F0704030504030204" pitchFamily="34" charset="0"/>
                        </a:rPr>
                        <a:t> Timing</a:t>
                      </a:r>
                      <a:endParaRPr kumimoji="1" lang="ja-JP" altLang="en-US" sz="2400" dirty="0">
                        <a:latin typeface="Arial Rounded MT Bold" panose="020F0704030504030204" pitchFamily="34" charset="0"/>
                      </a:endParaRPr>
                    </a:p>
                  </a:txBody>
                  <a:tcPr anchor="ctr"/>
                </a:tc>
                <a:tc>
                  <a:txBody>
                    <a:bodyPr/>
                    <a:lstStyle/>
                    <a:p>
                      <a:r>
                        <a:rPr kumimoji="1" lang="en-US" altLang="ja-JP" sz="2400" dirty="0">
                          <a:latin typeface="Arial Rounded MT Bold" panose="020F0704030504030204" pitchFamily="34" charset="0"/>
                        </a:rPr>
                        <a:t>15-minute session x16 visits</a:t>
                      </a:r>
                      <a:endParaRPr kumimoji="1" lang="ja-JP" altLang="en-US" sz="2400" dirty="0">
                        <a:latin typeface="Arial Rounded MT Bold" panose="020F0704030504030204" pitchFamily="34" charset="0"/>
                      </a:endParaRPr>
                    </a:p>
                  </a:txBody>
                  <a:tcPr anchor="ctr"/>
                </a:tc>
                <a:extLst>
                  <a:ext uri="{0D108BD9-81ED-4DB2-BD59-A6C34878D82A}">
                    <a16:rowId xmlns:a16="http://schemas.microsoft.com/office/drawing/2014/main" val="3975382534"/>
                  </a:ext>
                </a:extLst>
              </a:tr>
            </a:tbl>
          </a:graphicData>
        </a:graphic>
      </p:graphicFrame>
      <p:sp>
        <p:nvSpPr>
          <p:cNvPr id="6" name="吹き出し: 角を丸めた四角形 5">
            <a:extLst>
              <a:ext uri="{FF2B5EF4-FFF2-40B4-BE49-F238E27FC236}">
                <a16:creationId xmlns:a16="http://schemas.microsoft.com/office/drawing/2014/main" id="{DA78BAA4-021B-250E-09D9-5AF4F13EF556}"/>
              </a:ext>
            </a:extLst>
          </p:cNvPr>
          <p:cNvSpPr/>
          <p:nvPr/>
        </p:nvSpPr>
        <p:spPr>
          <a:xfrm>
            <a:off x="4685840" y="461665"/>
            <a:ext cx="3841215" cy="802640"/>
          </a:xfrm>
          <a:prstGeom prst="wedgeRoundRectCallout">
            <a:avLst>
              <a:gd name="adj1" fmla="val -40273"/>
              <a:gd name="adj2" fmla="val 130818"/>
              <a:gd name="adj3" fmla="val 16667"/>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latin typeface="Arial Rounded MT Bold" panose="020F0704030504030204" pitchFamily="34" charset="0"/>
              </a:rPr>
              <a:t>5/12 currently enrolled</a:t>
            </a:r>
            <a:endParaRPr kumimoji="1" lang="ja-JP" altLang="en-US" sz="2400" dirty="0">
              <a:solidFill>
                <a:schemeClr val="tx1"/>
              </a:solidFill>
              <a:latin typeface="Arial Rounded MT Bold" panose="020F0704030504030204" pitchFamily="34" charset="0"/>
            </a:endParaRPr>
          </a:p>
        </p:txBody>
      </p:sp>
      <p:sp>
        <p:nvSpPr>
          <p:cNvPr id="9" name="コンテンツ プレースホルダー 4">
            <a:extLst>
              <a:ext uri="{FF2B5EF4-FFF2-40B4-BE49-F238E27FC236}">
                <a16:creationId xmlns:a16="http://schemas.microsoft.com/office/drawing/2014/main" id="{1AC651C8-F7DD-0D2C-F6CA-E4E274CC20CF}"/>
              </a:ext>
            </a:extLst>
          </p:cNvPr>
          <p:cNvSpPr txBox="1">
            <a:spLocks/>
          </p:cNvSpPr>
          <p:nvPr/>
        </p:nvSpPr>
        <p:spPr>
          <a:xfrm>
            <a:off x="1152866" y="5710430"/>
            <a:ext cx="98862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Completion of study by end of FY2022, </a:t>
            </a:r>
            <a:br>
              <a:rPr lang="en-US" altLang="ja-JP" dirty="0">
                <a:latin typeface="Arial Rounded MT Bold" panose="020F0704030504030204" pitchFamily="34" charset="0"/>
              </a:rPr>
            </a:br>
            <a:r>
              <a:rPr lang="en-US" altLang="ja-JP" dirty="0">
                <a:latin typeface="Arial Rounded MT Bold" panose="020F0704030504030204" pitchFamily="34" charset="0"/>
              </a:rPr>
              <a:t>Planning for future RCT</a:t>
            </a:r>
          </a:p>
        </p:txBody>
      </p:sp>
    </p:spTree>
    <p:extLst>
      <p:ext uri="{BB962C8B-B14F-4D97-AF65-F5344CB8AC3E}">
        <p14:creationId xmlns:p14="http://schemas.microsoft.com/office/powerpoint/2010/main" val="3724101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DCC2A2D-B5EA-1D99-F2C7-7791E388AE43}"/>
              </a:ext>
            </a:extLst>
          </p:cNvPr>
          <p:cNvSpPr txBox="1"/>
          <p:nvPr/>
        </p:nvSpPr>
        <p:spPr>
          <a:xfrm>
            <a:off x="0" y="0"/>
            <a:ext cx="3404212" cy="461665"/>
          </a:xfrm>
          <a:prstGeom prst="rect">
            <a:avLst/>
          </a:prstGeom>
          <a:noFill/>
          <a:ln w="38100">
            <a:solidFill>
              <a:schemeClr val="accent6">
                <a:lumMod val="50000"/>
              </a:schemeClr>
            </a:solidFill>
          </a:ln>
        </p:spPr>
        <p:txBody>
          <a:bodyPr wrap="square" rtlCol="0">
            <a:spAutoFit/>
          </a:bodyPr>
          <a:lstStyle/>
          <a:p>
            <a:pPr algn="ctr"/>
            <a:r>
              <a:rPr lang="en-US" altLang="ja-JP" sz="2400" b="1" dirty="0">
                <a:latin typeface="Arial Rounded MT Bold" panose="020F0704030504030204" pitchFamily="34" charset="0"/>
              </a:rPr>
              <a:t>Concluding Remarks</a:t>
            </a:r>
            <a:endParaRPr kumimoji="1" lang="ja-JP" altLang="en-US" sz="2400" b="1" dirty="0">
              <a:latin typeface="Arial Rounded MT Bold" panose="020F0704030504030204" pitchFamily="34" charset="0"/>
            </a:endParaRPr>
          </a:p>
        </p:txBody>
      </p:sp>
      <p:sp>
        <p:nvSpPr>
          <p:cNvPr id="4" name="テキスト ボックス 3">
            <a:extLst>
              <a:ext uri="{FF2B5EF4-FFF2-40B4-BE49-F238E27FC236}">
                <a16:creationId xmlns:a16="http://schemas.microsoft.com/office/drawing/2014/main" id="{FE90CC49-1777-4052-D899-0EC6776CD108}"/>
              </a:ext>
            </a:extLst>
          </p:cNvPr>
          <p:cNvSpPr txBox="1"/>
          <p:nvPr/>
        </p:nvSpPr>
        <p:spPr>
          <a:xfrm>
            <a:off x="943130" y="1599044"/>
            <a:ext cx="10305739" cy="2246769"/>
          </a:xfrm>
          <a:prstGeom prst="rect">
            <a:avLst/>
          </a:prstGeom>
          <a:noFill/>
        </p:spPr>
        <p:txBody>
          <a:bodyPr wrap="square">
            <a:spAutoFit/>
          </a:bodyPr>
          <a:lstStyle/>
          <a:p>
            <a:r>
              <a:rPr lang="ja-JP" altLang="en-US" sz="2800" dirty="0">
                <a:latin typeface="Arial Rounded MT Bold" panose="020F0704030504030204" pitchFamily="34" charset="0"/>
              </a:rPr>
              <a:t>❐ </a:t>
            </a:r>
            <a:r>
              <a:rPr kumimoji="1" lang="en-US" altLang="ja-JP" sz="2800" dirty="0">
                <a:latin typeface="Arial Rounded MT Bold" panose="020F0704030504030204" pitchFamily="34" charset="0"/>
              </a:rPr>
              <a:t>Developed a novel individual CBT program </a:t>
            </a:r>
          </a:p>
          <a:p>
            <a:r>
              <a:rPr kumimoji="1" lang="ja-JP" altLang="en-US" sz="2800" dirty="0">
                <a:latin typeface="Arial Rounded MT Bold" panose="020F0704030504030204" pitchFamily="34" charset="0"/>
              </a:rPr>
              <a:t>　 ➡ </a:t>
            </a:r>
            <a:r>
              <a:rPr lang="en-US" altLang="ja-JP" sz="2800" dirty="0">
                <a:latin typeface="Arial Rounded MT Bold" panose="020F0704030504030204" pitchFamily="34" charset="0"/>
              </a:rPr>
              <a:t>E</a:t>
            </a:r>
            <a:r>
              <a:rPr kumimoji="1" lang="en-US" altLang="ja-JP" sz="2800" dirty="0">
                <a:latin typeface="Arial Rounded MT Bold" panose="020F0704030504030204" pitchFamily="34" charset="0"/>
              </a:rPr>
              <a:t>nables a 15-minute session</a:t>
            </a:r>
          </a:p>
          <a:p>
            <a:pPr marL="0" indent="0">
              <a:buNone/>
            </a:pPr>
            <a:endParaRPr kumimoji="1" lang="en-US" altLang="ja-JP" sz="2800" dirty="0">
              <a:latin typeface="Arial Rounded MT Bold" panose="020F0704030504030204" pitchFamily="34" charset="0"/>
            </a:endParaRPr>
          </a:p>
          <a:p>
            <a:r>
              <a:rPr lang="ja-JP" altLang="en-US" sz="2800" dirty="0">
                <a:latin typeface="Arial Rounded MT Bold" panose="020F0704030504030204" pitchFamily="34" charset="0"/>
              </a:rPr>
              <a:t>❐ </a:t>
            </a:r>
            <a:r>
              <a:rPr lang="en-US" altLang="ja-JP" sz="2800" dirty="0">
                <a:latin typeface="Arial Rounded MT Bold" panose="020F0704030504030204" pitchFamily="34" charset="0"/>
              </a:rPr>
              <a:t>Pilot study underway </a:t>
            </a:r>
          </a:p>
          <a:p>
            <a:r>
              <a:rPr lang="ja-JP" altLang="en-US" sz="2800" dirty="0">
                <a:latin typeface="Arial Rounded MT Bold" panose="020F0704030504030204" pitchFamily="34" charset="0"/>
              </a:rPr>
              <a:t>　➡ </a:t>
            </a:r>
            <a:r>
              <a:rPr lang="en-US" altLang="ja-JP" sz="2800" dirty="0">
                <a:latin typeface="Arial Rounded MT Bold" panose="020F0704030504030204" pitchFamily="34" charset="0"/>
              </a:rPr>
              <a:t>Checking efficacy and feasibility</a:t>
            </a:r>
          </a:p>
        </p:txBody>
      </p:sp>
      <p:sp>
        <p:nvSpPr>
          <p:cNvPr id="7" name="テキスト ボックス 6">
            <a:extLst>
              <a:ext uri="{FF2B5EF4-FFF2-40B4-BE49-F238E27FC236}">
                <a16:creationId xmlns:a16="http://schemas.microsoft.com/office/drawing/2014/main" id="{5EE837BA-98F8-231E-4BA9-DB026E404A64}"/>
              </a:ext>
            </a:extLst>
          </p:cNvPr>
          <p:cNvSpPr txBox="1"/>
          <p:nvPr/>
        </p:nvSpPr>
        <p:spPr>
          <a:xfrm>
            <a:off x="1658471" y="4983192"/>
            <a:ext cx="8875059" cy="954107"/>
          </a:xfrm>
          <a:prstGeom prst="rect">
            <a:avLst/>
          </a:prstGeom>
          <a:noFill/>
        </p:spPr>
        <p:txBody>
          <a:bodyPr wrap="square">
            <a:spAutoFit/>
          </a:bodyPr>
          <a:lstStyle/>
          <a:p>
            <a:pPr algn="ctr"/>
            <a:r>
              <a:rPr kumimoji="1" lang="en-US" altLang="ja-JP" sz="2800" dirty="0">
                <a:latin typeface="Arial Rounded MT Bold" panose="020F0704030504030204" pitchFamily="34" charset="0"/>
              </a:rPr>
              <a:t>Hopefully for further dissemination and </a:t>
            </a:r>
          </a:p>
          <a:p>
            <a:pPr algn="ctr"/>
            <a:r>
              <a:rPr kumimoji="1" lang="en-US" altLang="ja-JP" sz="2800" dirty="0">
                <a:latin typeface="Arial Rounded MT Bold" panose="020F0704030504030204" pitchFamily="34" charset="0"/>
              </a:rPr>
              <a:t>social implementation of CBT in Japan</a:t>
            </a:r>
          </a:p>
        </p:txBody>
      </p:sp>
      <p:sp>
        <p:nvSpPr>
          <p:cNvPr id="9" name="テキスト ボックス 8">
            <a:extLst>
              <a:ext uri="{FF2B5EF4-FFF2-40B4-BE49-F238E27FC236}">
                <a16:creationId xmlns:a16="http://schemas.microsoft.com/office/drawing/2014/main" id="{4A166161-7511-657A-B9C5-3593A1FA3CE2}"/>
              </a:ext>
            </a:extLst>
          </p:cNvPr>
          <p:cNvSpPr txBox="1"/>
          <p:nvPr/>
        </p:nvSpPr>
        <p:spPr>
          <a:xfrm>
            <a:off x="9175378" y="6507191"/>
            <a:ext cx="3016622" cy="350809"/>
          </a:xfrm>
          <a:prstGeom prst="rect">
            <a:avLst/>
          </a:prstGeom>
          <a:noFill/>
        </p:spPr>
        <p:txBody>
          <a:bodyPr wrap="square">
            <a:spAutoFit/>
          </a:bodyPr>
          <a:lstStyle/>
          <a:p>
            <a:pPr algn="ctr"/>
            <a:r>
              <a:rPr kumimoji="1" lang="en-US" altLang="ja-JP" sz="1600" dirty="0">
                <a:latin typeface="Arial Rounded MT Bold" panose="020F0704030504030204" pitchFamily="34" charset="0"/>
              </a:rPr>
              <a:t>Naokitakamatsu@ncnp.go.jp</a:t>
            </a:r>
          </a:p>
        </p:txBody>
      </p:sp>
      <p:sp>
        <p:nvSpPr>
          <p:cNvPr id="10" name="楕円 9">
            <a:extLst>
              <a:ext uri="{FF2B5EF4-FFF2-40B4-BE49-F238E27FC236}">
                <a16:creationId xmlns:a16="http://schemas.microsoft.com/office/drawing/2014/main" id="{9415ECE1-C15F-07E8-CE61-986EE963FD8C}"/>
              </a:ext>
            </a:extLst>
          </p:cNvPr>
          <p:cNvSpPr/>
          <p:nvPr/>
        </p:nvSpPr>
        <p:spPr>
          <a:xfrm>
            <a:off x="2635956" y="5803632"/>
            <a:ext cx="6905156" cy="103279"/>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11" name="楕円 10">
            <a:extLst>
              <a:ext uri="{FF2B5EF4-FFF2-40B4-BE49-F238E27FC236}">
                <a16:creationId xmlns:a16="http://schemas.microsoft.com/office/drawing/2014/main" id="{5776E512-D3C5-004A-C07C-7E0251DE792C}"/>
              </a:ext>
            </a:extLst>
          </p:cNvPr>
          <p:cNvSpPr/>
          <p:nvPr/>
        </p:nvSpPr>
        <p:spPr>
          <a:xfrm>
            <a:off x="2615140" y="5391205"/>
            <a:ext cx="6925972" cy="78262"/>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pic>
        <p:nvPicPr>
          <p:cNvPr id="13" name="グラフィックス 12" descr="植物 単色塗りつぶし">
            <a:extLst>
              <a:ext uri="{FF2B5EF4-FFF2-40B4-BE49-F238E27FC236}">
                <a16:creationId xmlns:a16="http://schemas.microsoft.com/office/drawing/2014/main" id="{FD305DDE-ABA9-722A-5450-217395789C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8228" y="4560895"/>
            <a:ext cx="1046304" cy="1046304"/>
          </a:xfrm>
          <a:prstGeom prst="rect">
            <a:avLst/>
          </a:prstGeom>
        </p:spPr>
      </p:pic>
      <p:grpSp>
        <p:nvGrpSpPr>
          <p:cNvPr id="22" name="グループ化 21">
            <a:extLst>
              <a:ext uri="{FF2B5EF4-FFF2-40B4-BE49-F238E27FC236}">
                <a16:creationId xmlns:a16="http://schemas.microsoft.com/office/drawing/2014/main" id="{B469612A-D2EE-2114-3A54-3F2719A4BFF4}"/>
              </a:ext>
            </a:extLst>
          </p:cNvPr>
          <p:cNvGrpSpPr/>
          <p:nvPr/>
        </p:nvGrpSpPr>
        <p:grpSpPr>
          <a:xfrm>
            <a:off x="1071128" y="4745804"/>
            <a:ext cx="813636" cy="861395"/>
            <a:chOff x="1100502" y="4745804"/>
            <a:chExt cx="813636" cy="861395"/>
          </a:xfrm>
        </p:grpSpPr>
        <p:sp>
          <p:nvSpPr>
            <p:cNvPr id="17" name="フリーフォーム: 図形 16">
              <a:extLst>
                <a:ext uri="{FF2B5EF4-FFF2-40B4-BE49-F238E27FC236}">
                  <a16:creationId xmlns:a16="http://schemas.microsoft.com/office/drawing/2014/main" id="{A0604E17-56A5-0C00-1742-4C394AE2039B}"/>
                </a:ext>
              </a:extLst>
            </p:cNvPr>
            <p:cNvSpPr/>
            <p:nvPr/>
          </p:nvSpPr>
          <p:spPr>
            <a:xfrm>
              <a:off x="1663582" y="5185299"/>
              <a:ext cx="42329" cy="67076"/>
            </a:xfrm>
            <a:custGeom>
              <a:avLst/>
              <a:gdLst>
                <a:gd name="connsiteX0" fmla="*/ 5 w 42329"/>
                <a:gd name="connsiteY0" fmla="*/ 45463 h 67076"/>
                <a:gd name="connsiteX1" fmla="*/ 20716 w 42329"/>
                <a:gd name="connsiteY1" fmla="*/ 67071 h 67076"/>
                <a:gd name="connsiteX2" fmla="*/ 42324 w 42329"/>
                <a:gd name="connsiteY2" fmla="*/ 46361 h 67076"/>
                <a:gd name="connsiteX3" fmla="*/ 42324 w 42329"/>
                <a:gd name="connsiteY3" fmla="*/ 45463 h 67076"/>
                <a:gd name="connsiteX4" fmla="*/ 21160 w 42329"/>
                <a:gd name="connsiteY4" fmla="*/ 0 h 67076"/>
                <a:gd name="connsiteX5" fmla="*/ 5 w 42329"/>
                <a:gd name="connsiteY5" fmla="*/ 45463 h 6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329" h="67076">
                  <a:moveTo>
                    <a:pt x="5" y="45463"/>
                  </a:moveTo>
                  <a:cubicBezTo>
                    <a:pt x="-243" y="57149"/>
                    <a:pt x="9030" y="66824"/>
                    <a:pt x="20716" y="67071"/>
                  </a:cubicBezTo>
                  <a:cubicBezTo>
                    <a:pt x="32402" y="67320"/>
                    <a:pt x="42077" y="58047"/>
                    <a:pt x="42324" y="46361"/>
                  </a:cubicBezTo>
                  <a:cubicBezTo>
                    <a:pt x="42331" y="46061"/>
                    <a:pt x="42331" y="45762"/>
                    <a:pt x="42324" y="45463"/>
                  </a:cubicBezTo>
                  <a:cubicBezTo>
                    <a:pt x="42324" y="31404"/>
                    <a:pt x="21160" y="0"/>
                    <a:pt x="21160" y="0"/>
                  </a:cubicBezTo>
                  <a:cubicBezTo>
                    <a:pt x="21160" y="0"/>
                    <a:pt x="5" y="31318"/>
                    <a:pt x="5" y="45463"/>
                  </a:cubicBezTo>
                  <a:close/>
                </a:path>
              </a:pathLst>
            </a:custGeom>
            <a:solidFill>
              <a:schemeClr val="accent2">
                <a:lumMod val="75000"/>
              </a:schemeClr>
            </a:solidFill>
            <a:ln w="9525" cap="flat">
              <a:noFill/>
              <a:prstDash val="solid"/>
              <a:miter/>
            </a:ln>
          </p:spPr>
          <p:txBody>
            <a:bodyPr rtlCol="0" anchor="ctr"/>
            <a:lstStyle/>
            <a:p>
              <a:endParaRPr lang="ja-JP" altLang="en-US"/>
            </a:p>
          </p:txBody>
        </p:sp>
        <p:sp>
          <p:nvSpPr>
            <p:cNvPr id="18" name="フリーフォーム: 図形 17">
              <a:extLst>
                <a:ext uri="{FF2B5EF4-FFF2-40B4-BE49-F238E27FC236}">
                  <a16:creationId xmlns:a16="http://schemas.microsoft.com/office/drawing/2014/main" id="{3E172BED-5798-8705-9E33-08B90D626178}"/>
                </a:ext>
              </a:extLst>
            </p:cNvPr>
            <p:cNvSpPr/>
            <p:nvPr/>
          </p:nvSpPr>
          <p:spPr>
            <a:xfrm>
              <a:off x="1594521" y="5242097"/>
              <a:ext cx="42329" cy="66636"/>
            </a:xfrm>
            <a:custGeom>
              <a:avLst/>
              <a:gdLst>
                <a:gd name="connsiteX0" fmla="*/ 21165 w 42329"/>
                <a:gd name="connsiteY0" fmla="*/ 66637 h 66636"/>
                <a:gd name="connsiteX1" fmla="*/ 42329 w 42329"/>
                <a:gd name="connsiteY1" fmla="*/ 45472 h 66636"/>
                <a:gd name="connsiteX2" fmla="*/ 42329 w 42329"/>
                <a:gd name="connsiteY2" fmla="*/ 45453 h 66636"/>
                <a:gd name="connsiteX3" fmla="*/ 21165 w 42329"/>
                <a:gd name="connsiteY3" fmla="*/ 0 h 66636"/>
                <a:gd name="connsiteX4" fmla="*/ 0 w 42329"/>
                <a:gd name="connsiteY4" fmla="*/ 45453 h 66636"/>
                <a:gd name="connsiteX5" fmla="*/ 21145 w 42329"/>
                <a:gd name="connsiteY5" fmla="*/ 66637 h 66636"/>
                <a:gd name="connsiteX6" fmla="*/ 21165 w 42329"/>
                <a:gd name="connsiteY6" fmla="*/ 66637 h 6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9" h="66636">
                  <a:moveTo>
                    <a:pt x="21165" y="66637"/>
                  </a:moveTo>
                  <a:cubicBezTo>
                    <a:pt x="32854" y="66637"/>
                    <a:pt x="42329" y="57161"/>
                    <a:pt x="42329" y="45472"/>
                  </a:cubicBezTo>
                  <a:cubicBezTo>
                    <a:pt x="42329" y="45466"/>
                    <a:pt x="42329" y="45460"/>
                    <a:pt x="42329" y="45453"/>
                  </a:cubicBezTo>
                  <a:cubicBezTo>
                    <a:pt x="42329" y="31404"/>
                    <a:pt x="21165" y="0"/>
                    <a:pt x="21165" y="0"/>
                  </a:cubicBezTo>
                  <a:cubicBezTo>
                    <a:pt x="21165" y="0"/>
                    <a:pt x="0" y="31318"/>
                    <a:pt x="0" y="45453"/>
                  </a:cubicBezTo>
                  <a:cubicBezTo>
                    <a:pt x="-10" y="57142"/>
                    <a:pt x="9456" y="66626"/>
                    <a:pt x="21145" y="66637"/>
                  </a:cubicBezTo>
                  <a:cubicBezTo>
                    <a:pt x="21152" y="66637"/>
                    <a:pt x="21158" y="66637"/>
                    <a:pt x="21165" y="66637"/>
                  </a:cubicBezTo>
                  <a:close/>
                </a:path>
              </a:pathLst>
            </a:custGeom>
            <a:solidFill>
              <a:schemeClr val="accent2">
                <a:lumMod val="75000"/>
              </a:schemeClr>
            </a:solidFill>
            <a:ln w="9525" cap="flat">
              <a:noFill/>
              <a:prstDash val="solid"/>
              <a:miter/>
            </a:ln>
          </p:spPr>
          <p:txBody>
            <a:bodyPr rtlCol="0" anchor="ctr"/>
            <a:lstStyle/>
            <a:p>
              <a:endParaRPr lang="ja-JP" altLang="en-US"/>
            </a:p>
          </p:txBody>
        </p:sp>
        <p:sp>
          <p:nvSpPr>
            <p:cNvPr id="19" name="フリーフォーム: 図形 18">
              <a:extLst>
                <a:ext uri="{FF2B5EF4-FFF2-40B4-BE49-F238E27FC236}">
                  <a16:creationId xmlns:a16="http://schemas.microsoft.com/office/drawing/2014/main" id="{55B800BD-32FD-1ECA-B929-A667D997E2CC}"/>
                </a:ext>
              </a:extLst>
            </p:cNvPr>
            <p:cNvSpPr/>
            <p:nvPr/>
          </p:nvSpPr>
          <p:spPr>
            <a:xfrm>
              <a:off x="1716311" y="5272777"/>
              <a:ext cx="42341" cy="67722"/>
            </a:xfrm>
            <a:custGeom>
              <a:avLst/>
              <a:gdLst>
                <a:gd name="connsiteX0" fmla="*/ 21171 w 42341"/>
                <a:gd name="connsiteY0" fmla="*/ 67723 h 67722"/>
                <a:gd name="connsiteX1" fmla="*/ 42335 w 42341"/>
                <a:gd name="connsiteY1" fmla="*/ 45463 h 67722"/>
                <a:gd name="connsiteX2" fmla="*/ 21171 w 42341"/>
                <a:gd name="connsiteY2" fmla="*/ 0 h 67722"/>
                <a:gd name="connsiteX3" fmla="*/ 6 w 42341"/>
                <a:gd name="connsiteY3" fmla="*/ 45463 h 67722"/>
                <a:gd name="connsiteX4" fmla="*/ 21171 w 42341"/>
                <a:gd name="connsiteY4" fmla="*/ 67723 h 6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 h="67722">
                  <a:moveTo>
                    <a:pt x="21171" y="67723"/>
                  </a:moveTo>
                  <a:cubicBezTo>
                    <a:pt x="33153" y="67401"/>
                    <a:pt x="42618" y="57446"/>
                    <a:pt x="42335" y="45463"/>
                  </a:cubicBezTo>
                  <a:cubicBezTo>
                    <a:pt x="42335" y="31404"/>
                    <a:pt x="21171" y="0"/>
                    <a:pt x="21171" y="0"/>
                  </a:cubicBezTo>
                  <a:cubicBezTo>
                    <a:pt x="21171" y="0"/>
                    <a:pt x="6" y="31328"/>
                    <a:pt x="6" y="45463"/>
                  </a:cubicBezTo>
                  <a:cubicBezTo>
                    <a:pt x="-277" y="57446"/>
                    <a:pt x="9188" y="67401"/>
                    <a:pt x="21171" y="67723"/>
                  </a:cubicBezTo>
                  <a:close/>
                </a:path>
              </a:pathLst>
            </a:custGeom>
            <a:solidFill>
              <a:schemeClr val="accent2">
                <a:lumMod val="75000"/>
              </a:schemeClr>
            </a:solidFill>
            <a:ln w="9525" cap="flat">
              <a:noFill/>
              <a:prstDash val="solid"/>
              <a:miter/>
            </a:ln>
          </p:spPr>
          <p:txBody>
            <a:bodyPr rtlCol="0" anchor="ctr"/>
            <a:lstStyle/>
            <a:p>
              <a:endParaRPr lang="ja-JP" altLang="en-US"/>
            </a:p>
          </p:txBody>
        </p:sp>
        <p:sp>
          <p:nvSpPr>
            <p:cNvPr id="20" name="フリーフォーム: 図形 19">
              <a:extLst>
                <a:ext uri="{FF2B5EF4-FFF2-40B4-BE49-F238E27FC236}">
                  <a16:creationId xmlns:a16="http://schemas.microsoft.com/office/drawing/2014/main" id="{29288CF2-8A72-156D-1909-73DF44AC2320}"/>
                </a:ext>
              </a:extLst>
            </p:cNvPr>
            <p:cNvSpPr/>
            <p:nvPr/>
          </p:nvSpPr>
          <p:spPr>
            <a:xfrm>
              <a:off x="1100502" y="4745804"/>
              <a:ext cx="563080" cy="461614"/>
            </a:xfrm>
            <a:custGeom>
              <a:avLst/>
              <a:gdLst>
                <a:gd name="connsiteX0" fmla="*/ 529219 w 563080"/>
                <a:gd name="connsiteY0" fmla="*/ 407637 h 461614"/>
                <a:gd name="connsiteX1" fmla="*/ 546712 w 563080"/>
                <a:gd name="connsiteY1" fmla="*/ 423996 h 461614"/>
                <a:gd name="connsiteX2" fmla="*/ 563080 w 563080"/>
                <a:gd name="connsiteY2" fmla="*/ 407047 h 461614"/>
                <a:gd name="connsiteX3" fmla="*/ 563080 w 563080"/>
                <a:gd name="connsiteY3" fmla="*/ 334409 h 461614"/>
                <a:gd name="connsiteX4" fmla="*/ 546111 w 563080"/>
                <a:gd name="connsiteY4" fmla="*/ 317507 h 461614"/>
                <a:gd name="connsiteX5" fmla="*/ 529209 w 563080"/>
                <a:gd name="connsiteY5" fmla="*/ 334476 h 461614"/>
                <a:gd name="connsiteX6" fmla="*/ 529219 w 563080"/>
                <a:gd name="connsiteY6" fmla="*/ 335009 h 461614"/>
                <a:gd name="connsiteX7" fmla="*/ 528200 w 563080"/>
                <a:gd name="connsiteY7" fmla="*/ 354726 h 461614"/>
                <a:gd name="connsiteX8" fmla="*/ 292437 w 563080"/>
                <a:gd name="connsiteY8" fmla="*/ 354726 h 461614"/>
                <a:gd name="connsiteX9" fmla="*/ 364046 w 563080"/>
                <a:gd name="connsiteY9" fmla="*/ 283117 h 461614"/>
                <a:gd name="connsiteX10" fmla="*/ 366675 w 563080"/>
                <a:gd name="connsiteY10" fmla="*/ 279564 h 461614"/>
                <a:gd name="connsiteX11" fmla="*/ 348746 w 563080"/>
                <a:gd name="connsiteY11" fmla="*/ 40936 h 461614"/>
                <a:gd name="connsiteX12" fmla="*/ 110117 w 563080"/>
                <a:gd name="connsiteY12" fmla="*/ 58865 h 461614"/>
                <a:gd name="connsiteX13" fmla="*/ 72686 w 563080"/>
                <a:gd name="connsiteY13" fmla="*/ 203460 h 461614"/>
                <a:gd name="connsiteX14" fmla="*/ 4963 w 563080"/>
                <a:gd name="connsiteY14" fmla="*/ 271182 h 461614"/>
                <a:gd name="connsiteX15" fmla="*/ 4958 w 563080"/>
                <a:gd name="connsiteY15" fmla="*/ 295133 h 461614"/>
                <a:gd name="connsiteX16" fmla="*/ 4963 w 563080"/>
                <a:gd name="connsiteY16" fmla="*/ 295138 h 461614"/>
                <a:gd name="connsiteX17" fmla="*/ 166831 w 563080"/>
                <a:gd name="connsiteY17" fmla="*/ 456644 h 461614"/>
                <a:gd name="connsiteX18" fmla="*/ 190754 w 563080"/>
                <a:gd name="connsiteY18" fmla="*/ 456676 h 461614"/>
                <a:gd name="connsiteX19" fmla="*/ 190786 w 563080"/>
                <a:gd name="connsiteY19" fmla="*/ 456644 h 461614"/>
                <a:gd name="connsiteX20" fmla="*/ 220752 w 563080"/>
                <a:gd name="connsiteY20" fmla="*/ 426678 h 461614"/>
                <a:gd name="connsiteX21" fmla="*/ 529219 w 563080"/>
                <a:gd name="connsiteY21" fmla="*/ 391131 h 461614"/>
                <a:gd name="connsiteX22" fmla="*/ 202511 w 563080"/>
                <a:gd name="connsiteY22" fmla="*/ 97570 h 461614"/>
                <a:gd name="connsiteX23" fmla="*/ 178588 w 563080"/>
                <a:gd name="connsiteY23" fmla="*/ 97538 h 461614"/>
                <a:gd name="connsiteX24" fmla="*/ 178556 w 563080"/>
                <a:gd name="connsiteY24" fmla="*/ 97570 h 461614"/>
                <a:gd name="connsiteX25" fmla="*/ 103213 w 563080"/>
                <a:gd name="connsiteY25" fmla="*/ 172903 h 461614"/>
                <a:gd name="connsiteX26" fmla="*/ 234683 w 563080"/>
                <a:gd name="connsiteY26" fmla="*/ 33614 h 461614"/>
                <a:gd name="connsiteX27" fmla="*/ 373972 w 563080"/>
                <a:gd name="connsiteY27" fmla="*/ 165083 h 461614"/>
                <a:gd name="connsiteX28" fmla="*/ 350387 w 563080"/>
                <a:gd name="connsiteY28" fmla="*/ 245446 h 46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3080" h="461614">
                  <a:moveTo>
                    <a:pt x="529219" y="407637"/>
                  </a:moveTo>
                  <a:cubicBezTo>
                    <a:pt x="529532" y="416985"/>
                    <a:pt x="537365" y="424309"/>
                    <a:pt x="546712" y="423996"/>
                  </a:cubicBezTo>
                  <a:cubicBezTo>
                    <a:pt x="555849" y="423690"/>
                    <a:pt x="563093" y="416188"/>
                    <a:pt x="563080" y="407047"/>
                  </a:cubicBezTo>
                  <a:lnTo>
                    <a:pt x="563080" y="334409"/>
                  </a:lnTo>
                  <a:cubicBezTo>
                    <a:pt x="563062" y="325056"/>
                    <a:pt x="555465" y="317489"/>
                    <a:pt x="546111" y="317507"/>
                  </a:cubicBezTo>
                  <a:cubicBezTo>
                    <a:pt x="536759" y="317525"/>
                    <a:pt x="529191" y="325122"/>
                    <a:pt x="529209" y="334476"/>
                  </a:cubicBezTo>
                  <a:cubicBezTo>
                    <a:pt x="529209" y="334653"/>
                    <a:pt x="529213" y="334831"/>
                    <a:pt x="529219" y="335009"/>
                  </a:cubicBezTo>
                  <a:lnTo>
                    <a:pt x="528200" y="354726"/>
                  </a:lnTo>
                  <a:lnTo>
                    <a:pt x="292437" y="354726"/>
                  </a:lnTo>
                  <a:lnTo>
                    <a:pt x="364046" y="283117"/>
                  </a:lnTo>
                  <a:cubicBezTo>
                    <a:pt x="365072" y="282051"/>
                    <a:pt x="365956" y="280857"/>
                    <a:pt x="366675" y="279564"/>
                  </a:cubicBezTo>
                  <a:cubicBezTo>
                    <a:pt x="427619" y="208717"/>
                    <a:pt x="419592" y="101880"/>
                    <a:pt x="348746" y="40936"/>
                  </a:cubicBezTo>
                  <a:cubicBezTo>
                    <a:pt x="277899" y="-20009"/>
                    <a:pt x="171062" y="-11982"/>
                    <a:pt x="110117" y="58865"/>
                  </a:cubicBezTo>
                  <a:cubicBezTo>
                    <a:pt x="75892" y="98650"/>
                    <a:pt x="62064" y="152065"/>
                    <a:pt x="72686" y="203460"/>
                  </a:cubicBezTo>
                  <a:lnTo>
                    <a:pt x="4963" y="271182"/>
                  </a:lnTo>
                  <a:cubicBezTo>
                    <a:pt x="-1652" y="277795"/>
                    <a:pt x="-1655" y="288518"/>
                    <a:pt x="4958" y="295133"/>
                  </a:cubicBezTo>
                  <a:cubicBezTo>
                    <a:pt x="4959" y="295134"/>
                    <a:pt x="4961" y="295136"/>
                    <a:pt x="4963" y="295138"/>
                  </a:cubicBezTo>
                  <a:lnTo>
                    <a:pt x="166831" y="456644"/>
                  </a:lnTo>
                  <a:cubicBezTo>
                    <a:pt x="173428" y="463259"/>
                    <a:pt x="184139" y="463273"/>
                    <a:pt x="190754" y="456676"/>
                  </a:cubicBezTo>
                  <a:cubicBezTo>
                    <a:pt x="190765" y="456665"/>
                    <a:pt x="190776" y="456654"/>
                    <a:pt x="190786" y="456644"/>
                  </a:cubicBezTo>
                  <a:lnTo>
                    <a:pt x="220752" y="426678"/>
                  </a:lnTo>
                  <a:lnTo>
                    <a:pt x="529219" y="391131"/>
                  </a:lnTo>
                  <a:close/>
                  <a:moveTo>
                    <a:pt x="202511" y="97570"/>
                  </a:moveTo>
                  <a:cubicBezTo>
                    <a:pt x="195914" y="90955"/>
                    <a:pt x="185203" y="90941"/>
                    <a:pt x="178588" y="97538"/>
                  </a:cubicBezTo>
                  <a:cubicBezTo>
                    <a:pt x="178577" y="97549"/>
                    <a:pt x="178566" y="97560"/>
                    <a:pt x="178556" y="97570"/>
                  </a:cubicBezTo>
                  <a:lnTo>
                    <a:pt x="103213" y="172903"/>
                  </a:lnTo>
                  <a:cubicBezTo>
                    <a:pt x="101054" y="98135"/>
                    <a:pt x="159915" y="35773"/>
                    <a:pt x="234683" y="33614"/>
                  </a:cubicBezTo>
                  <a:cubicBezTo>
                    <a:pt x="309450" y="31455"/>
                    <a:pt x="371812" y="90316"/>
                    <a:pt x="373972" y="165083"/>
                  </a:cubicBezTo>
                  <a:cubicBezTo>
                    <a:pt x="374799" y="193690"/>
                    <a:pt x="366541" y="221823"/>
                    <a:pt x="350387" y="245446"/>
                  </a:cubicBezTo>
                  <a:close/>
                </a:path>
              </a:pathLst>
            </a:custGeom>
            <a:solidFill>
              <a:schemeClr val="accent2">
                <a:lumMod val="75000"/>
              </a:schemeClr>
            </a:solidFill>
            <a:ln w="9525" cap="flat">
              <a:noFill/>
              <a:prstDash val="solid"/>
              <a:miter/>
            </a:ln>
          </p:spPr>
          <p:txBody>
            <a:bodyPr rtlCol="0" anchor="ctr"/>
            <a:lstStyle/>
            <a:p>
              <a:endParaRPr lang="ja-JP" altLang="en-US"/>
            </a:p>
          </p:txBody>
        </p:sp>
        <p:sp>
          <p:nvSpPr>
            <p:cNvPr id="21" name="フリーフォーム: 図形 20">
              <a:extLst>
                <a:ext uri="{FF2B5EF4-FFF2-40B4-BE49-F238E27FC236}">
                  <a16:creationId xmlns:a16="http://schemas.microsoft.com/office/drawing/2014/main" id="{475543AC-FD03-0A83-2831-0D5D03860459}"/>
                </a:ext>
              </a:extLst>
            </p:cNvPr>
            <p:cNvSpPr/>
            <p:nvPr/>
          </p:nvSpPr>
          <p:spPr>
            <a:xfrm>
              <a:off x="1594055" y="5302357"/>
              <a:ext cx="320083" cy="304842"/>
            </a:xfrm>
            <a:custGeom>
              <a:avLst/>
              <a:gdLst>
                <a:gd name="connsiteX0" fmla="*/ 236077 w 320083"/>
                <a:gd name="connsiteY0" fmla="*/ 264409 h 304842"/>
                <a:gd name="connsiteX1" fmla="*/ 176384 w 320083"/>
                <a:gd name="connsiteY1" fmla="*/ 240730 h 304842"/>
                <a:gd name="connsiteX2" fmla="*/ 167811 w 320083"/>
                <a:gd name="connsiteY2" fmla="*/ 241168 h 304842"/>
                <a:gd name="connsiteX3" fmla="*/ 161201 w 320083"/>
                <a:gd name="connsiteY3" fmla="*/ 242788 h 304842"/>
                <a:gd name="connsiteX4" fmla="*/ 160487 w 320083"/>
                <a:gd name="connsiteY4" fmla="*/ 205783 h 304842"/>
                <a:gd name="connsiteX5" fmla="*/ 167364 w 320083"/>
                <a:gd name="connsiteY5" fmla="*/ 176113 h 304842"/>
                <a:gd name="connsiteX6" fmla="*/ 194986 w 320083"/>
                <a:gd name="connsiteY6" fmla="*/ 143413 h 304842"/>
                <a:gd name="connsiteX7" fmla="*/ 289589 w 320083"/>
                <a:gd name="connsiteY7" fmla="*/ 112933 h 304842"/>
                <a:gd name="connsiteX8" fmla="*/ 319040 w 320083"/>
                <a:gd name="connsiteY8" fmla="*/ 1034 h 304842"/>
                <a:gd name="connsiteX9" fmla="*/ 207102 w 320083"/>
                <a:gd name="connsiteY9" fmla="*/ 30523 h 304842"/>
                <a:gd name="connsiteX10" fmla="*/ 176679 w 320083"/>
                <a:gd name="connsiteY10" fmla="*/ 127345 h 304842"/>
                <a:gd name="connsiteX11" fmla="*/ 146885 w 320083"/>
                <a:gd name="connsiteY11" fmla="*/ 164492 h 304842"/>
                <a:gd name="connsiteX12" fmla="*/ 141894 w 320083"/>
                <a:gd name="connsiteY12" fmla="*/ 157558 h 304842"/>
                <a:gd name="connsiteX13" fmla="*/ 116834 w 320083"/>
                <a:gd name="connsiteY13" fmla="*/ 78072 h 304842"/>
                <a:gd name="connsiteX14" fmla="*/ 24679 w 320083"/>
                <a:gd name="connsiteY14" fmla="*/ 53821 h 304842"/>
                <a:gd name="connsiteX15" fmla="*/ 48930 w 320083"/>
                <a:gd name="connsiteY15" fmla="*/ 145966 h 304842"/>
                <a:gd name="connsiteX16" fmla="*/ 122520 w 320083"/>
                <a:gd name="connsiteY16" fmla="*/ 171055 h 304842"/>
                <a:gd name="connsiteX17" fmla="*/ 135207 w 320083"/>
                <a:gd name="connsiteY17" fmla="*/ 194867 h 304842"/>
                <a:gd name="connsiteX18" fmla="*/ 136207 w 320083"/>
                <a:gd name="connsiteY18" fmla="*/ 205783 h 304842"/>
                <a:gd name="connsiteX19" fmla="*/ 136207 w 320083"/>
                <a:gd name="connsiteY19" fmla="*/ 250550 h 304842"/>
                <a:gd name="connsiteX20" fmla="*/ 114357 w 320083"/>
                <a:gd name="connsiteY20" fmla="*/ 266514 h 304842"/>
                <a:gd name="connsiteX21" fmla="*/ 0 w 320083"/>
                <a:gd name="connsiteY21" fmla="*/ 304843 h 304842"/>
                <a:gd name="connsiteX22" fmla="*/ 302771 w 320083"/>
                <a:gd name="connsiteY22" fmla="*/ 304843 h 304842"/>
                <a:gd name="connsiteX23" fmla="*/ 236077 w 320083"/>
                <a:gd name="connsiteY23" fmla="*/ 264409 h 30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0083" h="304842">
                  <a:moveTo>
                    <a:pt x="236077" y="264409"/>
                  </a:moveTo>
                  <a:cubicBezTo>
                    <a:pt x="219925" y="249196"/>
                    <a:pt x="198572" y="240726"/>
                    <a:pt x="176384" y="240730"/>
                  </a:cubicBezTo>
                  <a:cubicBezTo>
                    <a:pt x="173526" y="240730"/>
                    <a:pt x="170669" y="240892"/>
                    <a:pt x="167811" y="241168"/>
                  </a:cubicBezTo>
                  <a:lnTo>
                    <a:pt x="161201" y="242788"/>
                  </a:lnTo>
                  <a:lnTo>
                    <a:pt x="160487" y="205783"/>
                  </a:lnTo>
                  <a:cubicBezTo>
                    <a:pt x="160912" y="195551"/>
                    <a:pt x="163244" y="185488"/>
                    <a:pt x="167364" y="176113"/>
                  </a:cubicBezTo>
                  <a:cubicBezTo>
                    <a:pt x="172788" y="162510"/>
                    <a:pt x="182481" y="151035"/>
                    <a:pt x="194986" y="143413"/>
                  </a:cubicBezTo>
                  <a:cubicBezTo>
                    <a:pt x="218970" y="143718"/>
                    <a:pt x="262452" y="140089"/>
                    <a:pt x="289589" y="112933"/>
                  </a:cubicBezTo>
                  <a:cubicBezTo>
                    <a:pt x="328641" y="73881"/>
                    <a:pt x="319040" y="1034"/>
                    <a:pt x="319040" y="1034"/>
                  </a:cubicBezTo>
                  <a:cubicBezTo>
                    <a:pt x="319040" y="1034"/>
                    <a:pt x="246135" y="-8530"/>
                    <a:pt x="207102" y="30523"/>
                  </a:cubicBezTo>
                  <a:cubicBezTo>
                    <a:pt x="179108" y="58517"/>
                    <a:pt x="176127" y="103913"/>
                    <a:pt x="176679" y="127345"/>
                  </a:cubicBezTo>
                  <a:cubicBezTo>
                    <a:pt x="163694" y="136932"/>
                    <a:pt x="153426" y="149735"/>
                    <a:pt x="146885" y="164492"/>
                  </a:cubicBezTo>
                  <a:cubicBezTo>
                    <a:pt x="145364" y="162081"/>
                    <a:pt x="143697" y="159766"/>
                    <a:pt x="141894" y="157558"/>
                  </a:cubicBezTo>
                  <a:cubicBezTo>
                    <a:pt x="142323" y="138194"/>
                    <a:pt x="139789" y="101027"/>
                    <a:pt x="116834" y="78072"/>
                  </a:cubicBezTo>
                  <a:cubicBezTo>
                    <a:pt x="84687" y="45925"/>
                    <a:pt x="24679" y="53821"/>
                    <a:pt x="24679" y="53821"/>
                  </a:cubicBezTo>
                  <a:cubicBezTo>
                    <a:pt x="24679" y="53821"/>
                    <a:pt x="16793" y="113829"/>
                    <a:pt x="48930" y="145966"/>
                  </a:cubicBezTo>
                  <a:cubicBezTo>
                    <a:pt x="69733" y="166778"/>
                    <a:pt x="102194" y="170798"/>
                    <a:pt x="122520" y="171055"/>
                  </a:cubicBezTo>
                  <a:cubicBezTo>
                    <a:pt x="128204" y="178127"/>
                    <a:pt x="132508" y="186205"/>
                    <a:pt x="135207" y="194867"/>
                  </a:cubicBezTo>
                  <a:cubicBezTo>
                    <a:pt x="136036" y="198443"/>
                    <a:pt x="136372" y="202116"/>
                    <a:pt x="136207" y="205783"/>
                  </a:cubicBezTo>
                  <a:lnTo>
                    <a:pt x="136207" y="250550"/>
                  </a:lnTo>
                  <a:cubicBezTo>
                    <a:pt x="128134" y="254698"/>
                    <a:pt x="120762" y="260084"/>
                    <a:pt x="114357" y="266514"/>
                  </a:cubicBezTo>
                  <a:cubicBezTo>
                    <a:pt x="72125" y="246599"/>
                    <a:pt x="21700" y="263499"/>
                    <a:pt x="0" y="304843"/>
                  </a:cubicBezTo>
                  <a:lnTo>
                    <a:pt x="302771" y="304843"/>
                  </a:lnTo>
                  <a:cubicBezTo>
                    <a:pt x="288114" y="281649"/>
                    <a:pt x="263421" y="266678"/>
                    <a:pt x="236077" y="264409"/>
                  </a:cubicBezTo>
                  <a:close/>
                </a:path>
              </a:pathLst>
            </a:custGeom>
            <a:solidFill>
              <a:srgbClr val="92D050"/>
            </a:solidFill>
            <a:ln w="9525" cap="flat">
              <a:noFill/>
              <a:prstDash val="solid"/>
              <a:miter/>
            </a:ln>
          </p:spPr>
          <p:txBody>
            <a:bodyPr rtlCol="0" anchor="ctr"/>
            <a:lstStyle/>
            <a:p>
              <a:endParaRPr lang="ja-JP" altLang="en-US"/>
            </a:p>
          </p:txBody>
        </p:sp>
      </p:grpSp>
      <p:pic>
        <p:nvPicPr>
          <p:cNvPr id="24" name="グラフィックス 23" descr="封筒 単色塗りつぶし">
            <a:extLst>
              <a:ext uri="{FF2B5EF4-FFF2-40B4-BE49-F238E27FC236}">
                <a16:creationId xmlns:a16="http://schemas.microsoft.com/office/drawing/2014/main" id="{BD84236B-B754-BC7C-4EA6-F6BFC2305F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22319" y="6531570"/>
            <a:ext cx="305721" cy="305721"/>
          </a:xfrm>
          <a:prstGeom prst="rect">
            <a:avLst/>
          </a:prstGeom>
        </p:spPr>
      </p:pic>
    </p:spTree>
    <p:extLst>
      <p:ext uri="{BB962C8B-B14F-4D97-AF65-F5344CB8AC3E}">
        <p14:creationId xmlns:p14="http://schemas.microsoft.com/office/powerpoint/2010/main" val="258466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72EE7C99-E974-3EAF-D107-00CA708F4B0B}"/>
              </a:ext>
            </a:extLst>
          </p:cNvPr>
          <p:cNvPicPr>
            <a:picLocks noChangeAspect="1"/>
          </p:cNvPicPr>
          <p:nvPr/>
        </p:nvPicPr>
        <p:blipFill>
          <a:blip r:embed="rId3"/>
          <a:stretch>
            <a:fillRect/>
          </a:stretch>
        </p:blipFill>
        <p:spPr>
          <a:xfrm>
            <a:off x="452509" y="804431"/>
            <a:ext cx="5479783" cy="5219631"/>
          </a:xfrm>
          <a:prstGeom prst="rect">
            <a:avLst/>
          </a:prstGeom>
        </p:spPr>
      </p:pic>
      <p:sp>
        <p:nvSpPr>
          <p:cNvPr id="17" name="コンテンツ プレースホルダー 4">
            <a:extLst>
              <a:ext uri="{FF2B5EF4-FFF2-40B4-BE49-F238E27FC236}">
                <a16:creationId xmlns:a16="http://schemas.microsoft.com/office/drawing/2014/main" id="{3321E32E-7A03-D161-EAD0-D3CD2753FF59}"/>
              </a:ext>
            </a:extLst>
          </p:cNvPr>
          <p:cNvSpPr>
            <a:spLocks noGrp="1"/>
          </p:cNvSpPr>
          <p:nvPr>
            <p:ph idx="1"/>
          </p:nvPr>
        </p:nvSpPr>
        <p:spPr>
          <a:xfrm>
            <a:off x="3150921" y="6024062"/>
            <a:ext cx="5936651" cy="642002"/>
          </a:xfrm>
        </p:spPr>
        <p:txBody>
          <a:bodyPr>
            <a:normAutofit/>
          </a:bodyPr>
          <a:lstStyle/>
          <a:p>
            <a:pPr marL="0" indent="0" algn="ctr">
              <a:buNone/>
            </a:pPr>
            <a:r>
              <a:rPr lang="en-US" altLang="ja-JP" dirty="0">
                <a:latin typeface="Arial Rounded MT Bold" panose="020F0704030504030204" pitchFamily="34" charset="0"/>
              </a:rPr>
              <a:t>Evidence of CBT for depression</a:t>
            </a:r>
          </a:p>
        </p:txBody>
      </p:sp>
      <p:sp>
        <p:nvSpPr>
          <p:cNvPr id="18" name="テキスト ボックス 17">
            <a:extLst>
              <a:ext uri="{FF2B5EF4-FFF2-40B4-BE49-F238E27FC236}">
                <a16:creationId xmlns:a16="http://schemas.microsoft.com/office/drawing/2014/main" id="{06DD983E-EF45-5B10-EA81-60B380BFBA8F}"/>
              </a:ext>
            </a:extLst>
          </p:cNvPr>
          <p:cNvSpPr txBox="1"/>
          <p:nvPr/>
        </p:nvSpPr>
        <p:spPr>
          <a:xfrm>
            <a:off x="0" y="0"/>
            <a:ext cx="2457907" cy="461665"/>
          </a:xfrm>
          <a:prstGeom prst="rect">
            <a:avLst/>
          </a:prstGeom>
          <a:noFill/>
          <a:ln w="38100">
            <a:solidFill>
              <a:schemeClr val="accent6">
                <a:lumMod val="50000"/>
              </a:schemeClr>
            </a:solidFill>
          </a:ln>
        </p:spPr>
        <p:txBody>
          <a:bodyPr wrap="square" rtlCol="0">
            <a:spAutoFit/>
          </a:bodyPr>
          <a:lstStyle/>
          <a:p>
            <a:pPr algn="ctr"/>
            <a:r>
              <a:rPr lang="en-US" altLang="ja-JP" sz="2400" b="1" dirty="0">
                <a:latin typeface="Arial Rounded MT Bold" panose="020F0704030504030204" pitchFamily="34" charset="0"/>
              </a:rPr>
              <a:t>Background</a:t>
            </a:r>
            <a:endParaRPr kumimoji="1" lang="ja-JP" altLang="en-US" sz="2400" b="1" dirty="0">
              <a:latin typeface="Arial Rounded MT Bold" panose="020F0704030504030204" pitchFamily="34" charset="0"/>
            </a:endParaRPr>
          </a:p>
        </p:txBody>
      </p:sp>
      <p:pic>
        <p:nvPicPr>
          <p:cNvPr id="34" name="図 33">
            <a:extLst>
              <a:ext uri="{FF2B5EF4-FFF2-40B4-BE49-F238E27FC236}">
                <a16:creationId xmlns:a16="http://schemas.microsoft.com/office/drawing/2014/main" id="{4487F8E9-0D55-13EF-5E43-63D452A87C77}"/>
              </a:ext>
            </a:extLst>
          </p:cNvPr>
          <p:cNvPicPr>
            <a:picLocks noChangeAspect="1"/>
          </p:cNvPicPr>
          <p:nvPr/>
        </p:nvPicPr>
        <p:blipFill>
          <a:blip r:embed="rId4"/>
          <a:stretch>
            <a:fillRect/>
          </a:stretch>
        </p:blipFill>
        <p:spPr>
          <a:xfrm>
            <a:off x="6306200" y="763774"/>
            <a:ext cx="5479783" cy="5207129"/>
          </a:xfrm>
          <a:prstGeom prst="rect">
            <a:avLst/>
          </a:prstGeom>
        </p:spPr>
      </p:pic>
      <p:sp>
        <p:nvSpPr>
          <p:cNvPr id="37" name="楕円 36">
            <a:extLst>
              <a:ext uri="{FF2B5EF4-FFF2-40B4-BE49-F238E27FC236}">
                <a16:creationId xmlns:a16="http://schemas.microsoft.com/office/drawing/2014/main" id="{0EEFA6C1-FC49-F75F-B18A-72F5C4F732A6}"/>
              </a:ext>
            </a:extLst>
          </p:cNvPr>
          <p:cNvSpPr/>
          <p:nvPr/>
        </p:nvSpPr>
        <p:spPr>
          <a:xfrm>
            <a:off x="4667365" y="1765220"/>
            <a:ext cx="967921" cy="898782"/>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3" name="テキスト ボックス 42">
            <a:extLst>
              <a:ext uri="{FF2B5EF4-FFF2-40B4-BE49-F238E27FC236}">
                <a16:creationId xmlns:a16="http://schemas.microsoft.com/office/drawing/2014/main" id="{852E5D1B-3298-2AE6-49BB-7CD2B63CAD56}"/>
              </a:ext>
            </a:extLst>
          </p:cNvPr>
          <p:cNvSpPr txBox="1"/>
          <p:nvPr/>
        </p:nvSpPr>
        <p:spPr>
          <a:xfrm>
            <a:off x="10335025" y="6565396"/>
            <a:ext cx="2101954" cy="307777"/>
          </a:xfrm>
          <a:prstGeom prst="rect">
            <a:avLst/>
          </a:prstGeom>
          <a:noFill/>
        </p:spPr>
        <p:txBody>
          <a:bodyPr wrap="square" rtlCol="0">
            <a:spAutoFit/>
          </a:bodyPr>
          <a:lstStyle/>
          <a:p>
            <a:r>
              <a:rPr kumimoji="1" lang="en-US" altLang="ja-JP" sz="1400" dirty="0">
                <a:latin typeface="Arial" panose="020B0604020202020204" pitchFamily="34" charset="0"/>
                <a:cs typeface="Arial" panose="020B0604020202020204" pitchFamily="34" charset="0"/>
              </a:rPr>
              <a:t>NICE Guideline, 2022</a:t>
            </a:r>
            <a:endParaRPr kumimoji="1" lang="ja-JP" altLang="en-US" sz="1400" dirty="0">
              <a:latin typeface="Arial" panose="020B0604020202020204" pitchFamily="34" charset="0"/>
              <a:cs typeface="Arial" panose="020B0604020202020204" pitchFamily="34" charset="0"/>
            </a:endParaRPr>
          </a:p>
        </p:txBody>
      </p:sp>
      <p:sp>
        <p:nvSpPr>
          <p:cNvPr id="44" name="テキスト ボックス 43">
            <a:extLst>
              <a:ext uri="{FF2B5EF4-FFF2-40B4-BE49-F238E27FC236}">
                <a16:creationId xmlns:a16="http://schemas.microsoft.com/office/drawing/2014/main" id="{62D99B50-C2B5-3982-A640-F448B599B6A7}"/>
              </a:ext>
            </a:extLst>
          </p:cNvPr>
          <p:cNvSpPr txBox="1"/>
          <p:nvPr/>
        </p:nvSpPr>
        <p:spPr>
          <a:xfrm>
            <a:off x="1945082" y="2788804"/>
            <a:ext cx="2494638" cy="954107"/>
          </a:xfrm>
          <a:prstGeom prst="rect">
            <a:avLst/>
          </a:prstGeom>
          <a:solidFill>
            <a:schemeClr val="bg1"/>
          </a:solidFill>
        </p:spPr>
        <p:txBody>
          <a:bodyPr wrap="square" rtlCol="0">
            <a:spAutoFit/>
          </a:bodyPr>
          <a:lstStyle/>
          <a:p>
            <a:pPr algn="ctr"/>
            <a:r>
              <a:rPr lang="en-US" altLang="ja-JP" sz="2800" b="1" u="sng" dirty="0">
                <a:latin typeface="Arial Rounded MT Bold" panose="020F0704030504030204" pitchFamily="34" charset="0"/>
              </a:rPr>
              <a:t>L</a:t>
            </a:r>
            <a:r>
              <a:rPr kumimoji="1" lang="en-US" altLang="ja-JP" sz="2800" b="1" u="sng" dirty="0">
                <a:latin typeface="Arial Rounded MT Bold" panose="020F0704030504030204" pitchFamily="34" charset="0"/>
              </a:rPr>
              <a:t>ess severe </a:t>
            </a:r>
            <a:r>
              <a:rPr kumimoji="1" lang="en-US" altLang="ja-JP" sz="2800" b="1" dirty="0">
                <a:latin typeface="Arial Rounded MT Bold" panose="020F0704030504030204" pitchFamily="34" charset="0"/>
              </a:rPr>
              <a:t>depression</a:t>
            </a:r>
          </a:p>
        </p:txBody>
      </p:sp>
      <p:sp>
        <p:nvSpPr>
          <p:cNvPr id="2" name="テキスト ボックス 1">
            <a:extLst>
              <a:ext uri="{FF2B5EF4-FFF2-40B4-BE49-F238E27FC236}">
                <a16:creationId xmlns:a16="http://schemas.microsoft.com/office/drawing/2014/main" id="{1C012340-C117-865E-77F8-79705C9DD53D}"/>
              </a:ext>
            </a:extLst>
          </p:cNvPr>
          <p:cNvSpPr txBox="1"/>
          <p:nvPr/>
        </p:nvSpPr>
        <p:spPr>
          <a:xfrm>
            <a:off x="7752280" y="2788804"/>
            <a:ext cx="2494638" cy="954107"/>
          </a:xfrm>
          <a:prstGeom prst="rect">
            <a:avLst/>
          </a:prstGeom>
          <a:solidFill>
            <a:schemeClr val="bg1"/>
          </a:solidFill>
        </p:spPr>
        <p:txBody>
          <a:bodyPr wrap="square" rtlCol="0">
            <a:spAutoFit/>
          </a:bodyPr>
          <a:lstStyle/>
          <a:p>
            <a:pPr algn="ctr"/>
            <a:r>
              <a:rPr lang="en-US" altLang="ja-JP" sz="2800" b="1" u="sng" dirty="0">
                <a:latin typeface="Arial Rounded MT Bold" panose="020F0704030504030204" pitchFamily="34" charset="0"/>
              </a:rPr>
              <a:t>More </a:t>
            </a:r>
            <a:r>
              <a:rPr kumimoji="1" lang="en-US" altLang="ja-JP" sz="2800" b="1" u="sng" dirty="0">
                <a:latin typeface="Arial Rounded MT Bold" panose="020F0704030504030204" pitchFamily="34" charset="0"/>
              </a:rPr>
              <a:t>severe </a:t>
            </a:r>
            <a:r>
              <a:rPr kumimoji="1" lang="en-US" altLang="ja-JP" sz="2800" b="1" dirty="0">
                <a:latin typeface="Arial Rounded MT Bold" panose="020F0704030504030204" pitchFamily="34" charset="0"/>
              </a:rPr>
              <a:t>depression</a:t>
            </a:r>
          </a:p>
        </p:txBody>
      </p:sp>
      <p:sp>
        <p:nvSpPr>
          <p:cNvPr id="3" name="楕円 2">
            <a:extLst>
              <a:ext uri="{FF2B5EF4-FFF2-40B4-BE49-F238E27FC236}">
                <a16:creationId xmlns:a16="http://schemas.microsoft.com/office/drawing/2014/main" id="{97D99A27-5942-21D2-F31E-B1905E541DAA}"/>
              </a:ext>
            </a:extLst>
          </p:cNvPr>
          <p:cNvSpPr/>
          <p:nvPr/>
        </p:nvSpPr>
        <p:spPr>
          <a:xfrm>
            <a:off x="4667364" y="3953889"/>
            <a:ext cx="967921" cy="898782"/>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楕円 3">
            <a:extLst>
              <a:ext uri="{FF2B5EF4-FFF2-40B4-BE49-F238E27FC236}">
                <a16:creationId xmlns:a16="http://schemas.microsoft.com/office/drawing/2014/main" id="{F144237D-5740-35C6-C2CB-BA51DF500A2E}"/>
              </a:ext>
            </a:extLst>
          </p:cNvPr>
          <p:cNvSpPr/>
          <p:nvPr/>
        </p:nvSpPr>
        <p:spPr>
          <a:xfrm>
            <a:off x="9762957" y="934863"/>
            <a:ext cx="967921" cy="898782"/>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楕円 4">
            <a:extLst>
              <a:ext uri="{FF2B5EF4-FFF2-40B4-BE49-F238E27FC236}">
                <a16:creationId xmlns:a16="http://schemas.microsoft.com/office/drawing/2014/main" id="{423894FF-510E-06C5-0818-EAE3726DBD1C}"/>
              </a:ext>
            </a:extLst>
          </p:cNvPr>
          <p:cNvSpPr/>
          <p:nvPr/>
        </p:nvSpPr>
        <p:spPr>
          <a:xfrm>
            <a:off x="10620826" y="1892552"/>
            <a:ext cx="967921" cy="898782"/>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楕円 5">
            <a:extLst>
              <a:ext uri="{FF2B5EF4-FFF2-40B4-BE49-F238E27FC236}">
                <a16:creationId xmlns:a16="http://schemas.microsoft.com/office/drawing/2014/main" id="{50AA6EB7-8148-A719-FD5A-C2CE9EB422C4}"/>
              </a:ext>
            </a:extLst>
          </p:cNvPr>
          <p:cNvSpPr/>
          <p:nvPr/>
        </p:nvSpPr>
        <p:spPr>
          <a:xfrm>
            <a:off x="5486141" y="5869491"/>
            <a:ext cx="835111" cy="775459"/>
          </a:xfrm>
          <a:prstGeom prst="ellipse">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752259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414524EC-B115-C0CD-816B-1FA7A3785E69}"/>
              </a:ext>
            </a:extLst>
          </p:cNvPr>
          <p:cNvSpPr/>
          <p:nvPr/>
        </p:nvSpPr>
        <p:spPr>
          <a:xfrm>
            <a:off x="335047" y="2694266"/>
            <a:ext cx="3334426" cy="1030582"/>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3" name="楕円 2">
            <a:extLst>
              <a:ext uri="{FF2B5EF4-FFF2-40B4-BE49-F238E27FC236}">
                <a16:creationId xmlns:a16="http://schemas.microsoft.com/office/drawing/2014/main" id="{06BEDB91-A024-974C-A17C-F0F30C78351B}"/>
              </a:ext>
            </a:extLst>
          </p:cNvPr>
          <p:cNvSpPr/>
          <p:nvPr/>
        </p:nvSpPr>
        <p:spPr>
          <a:xfrm>
            <a:off x="4136834" y="2680422"/>
            <a:ext cx="3334426" cy="1030582"/>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6" name="楕円 5">
            <a:extLst>
              <a:ext uri="{FF2B5EF4-FFF2-40B4-BE49-F238E27FC236}">
                <a16:creationId xmlns:a16="http://schemas.microsoft.com/office/drawing/2014/main" id="{0C000830-EFD6-B814-940F-3638B420BA41}"/>
              </a:ext>
            </a:extLst>
          </p:cNvPr>
          <p:cNvSpPr/>
          <p:nvPr/>
        </p:nvSpPr>
        <p:spPr>
          <a:xfrm>
            <a:off x="7938621" y="2680422"/>
            <a:ext cx="3334426" cy="1030582"/>
          </a:xfrm>
          <a:prstGeom prst="ellipse">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4" name="コンテンツ プレースホルダー 4">
            <a:extLst>
              <a:ext uri="{FF2B5EF4-FFF2-40B4-BE49-F238E27FC236}">
                <a16:creationId xmlns:a16="http://schemas.microsoft.com/office/drawing/2014/main" id="{F733D4E4-822F-3ED0-27AF-0A72B7D697BF}"/>
              </a:ext>
            </a:extLst>
          </p:cNvPr>
          <p:cNvSpPr>
            <a:spLocks noGrp="1"/>
          </p:cNvSpPr>
          <p:nvPr>
            <p:ph idx="1"/>
          </p:nvPr>
        </p:nvSpPr>
        <p:spPr>
          <a:xfrm>
            <a:off x="2578385" y="5961443"/>
            <a:ext cx="7035229" cy="642002"/>
          </a:xfrm>
        </p:spPr>
        <p:txBody>
          <a:bodyPr>
            <a:normAutofit/>
          </a:bodyPr>
          <a:lstStyle/>
          <a:p>
            <a:pPr marL="0" indent="0" algn="ctr">
              <a:buNone/>
            </a:pPr>
            <a:r>
              <a:rPr lang="en-US" altLang="ja-JP" dirty="0">
                <a:latin typeface="Arial Rounded MT Bold" panose="020F0704030504030204" pitchFamily="34" charset="0"/>
              </a:rPr>
              <a:t>SCBT: High intensity 1-to-1 session</a:t>
            </a:r>
          </a:p>
        </p:txBody>
      </p:sp>
      <p:sp>
        <p:nvSpPr>
          <p:cNvPr id="5" name="矢印: 右 4">
            <a:extLst>
              <a:ext uri="{FF2B5EF4-FFF2-40B4-BE49-F238E27FC236}">
                <a16:creationId xmlns:a16="http://schemas.microsoft.com/office/drawing/2014/main" id="{D4458470-1D1F-D0EF-E65B-2C102AEA7236}"/>
              </a:ext>
            </a:extLst>
          </p:cNvPr>
          <p:cNvSpPr/>
          <p:nvPr/>
        </p:nvSpPr>
        <p:spPr>
          <a:xfrm>
            <a:off x="1020047" y="1150852"/>
            <a:ext cx="10151906" cy="1128329"/>
          </a:xfrm>
          <a:prstGeom prst="rightArrow">
            <a:avLst/>
          </a:prstGeom>
          <a:gradFill flip="none" rotWithShape="1">
            <a:gsLst>
              <a:gs pos="0">
                <a:schemeClr val="accent3">
                  <a:lumMod val="67000"/>
                </a:schemeClr>
              </a:gs>
              <a:gs pos="26000">
                <a:schemeClr val="accent3">
                  <a:lumMod val="97000"/>
                  <a:lumOff val="3000"/>
                </a:schemeClr>
              </a:gs>
              <a:gs pos="100000">
                <a:schemeClr val="accent3">
                  <a:lumMod val="60000"/>
                  <a:lumOff val="40000"/>
                </a:schemeClr>
              </a:gs>
            </a:gsLst>
            <a:lin ang="10800000" scaled="1"/>
            <a:tileRect/>
          </a:gradFill>
          <a:ln w="571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7" name="コンテンツ プレースホルダー 4">
            <a:extLst>
              <a:ext uri="{FF2B5EF4-FFF2-40B4-BE49-F238E27FC236}">
                <a16:creationId xmlns:a16="http://schemas.microsoft.com/office/drawing/2014/main" id="{3E53F5C1-97F9-EA43-C7A2-0E35B1FFF11B}"/>
              </a:ext>
            </a:extLst>
          </p:cNvPr>
          <p:cNvSpPr txBox="1">
            <a:spLocks/>
          </p:cNvSpPr>
          <p:nvPr/>
        </p:nvSpPr>
        <p:spPr>
          <a:xfrm>
            <a:off x="292838" y="1593464"/>
            <a:ext cx="3868212" cy="4305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latin typeface="Arial Rounded MT Bold" panose="020F0704030504030204" pitchFamily="34" charset="0"/>
              </a:rPr>
              <a:t>Low</a:t>
            </a:r>
            <a:r>
              <a:rPr lang="ja-JP" altLang="en-US" dirty="0">
                <a:latin typeface="Arial Rounded MT Bold" panose="020F0704030504030204" pitchFamily="34" charset="0"/>
              </a:rPr>
              <a:t> </a:t>
            </a:r>
            <a:r>
              <a:rPr lang="en-US" altLang="ja-JP" dirty="0">
                <a:latin typeface="Arial Rounded MT Bold" panose="020F0704030504030204" pitchFamily="34" charset="0"/>
              </a:rPr>
              <a:t>intensity</a:t>
            </a:r>
          </a:p>
        </p:txBody>
      </p:sp>
      <p:sp>
        <p:nvSpPr>
          <p:cNvPr id="8" name="コンテンツ プレースホルダー 4">
            <a:extLst>
              <a:ext uri="{FF2B5EF4-FFF2-40B4-BE49-F238E27FC236}">
                <a16:creationId xmlns:a16="http://schemas.microsoft.com/office/drawing/2014/main" id="{4DBB6A17-3D3D-0701-639A-C6E9EF9946D2}"/>
              </a:ext>
            </a:extLst>
          </p:cNvPr>
          <p:cNvSpPr txBox="1">
            <a:spLocks/>
          </p:cNvSpPr>
          <p:nvPr/>
        </p:nvSpPr>
        <p:spPr>
          <a:xfrm>
            <a:off x="7463777" y="1593464"/>
            <a:ext cx="3868212" cy="4305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latin typeface="Arial Rounded MT Bold" panose="020F0704030504030204" pitchFamily="34" charset="0"/>
              </a:rPr>
              <a:t>High</a:t>
            </a:r>
            <a:r>
              <a:rPr lang="ja-JP" altLang="en-US" dirty="0">
                <a:latin typeface="Arial Rounded MT Bold" panose="020F0704030504030204" pitchFamily="34" charset="0"/>
              </a:rPr>
              <a:t> </a:t>
            </a:r>
            <a:r>
              <a:rPr lang="en-US" altLang="ja-JP" dirty="0">
                <a:latin typeface="Arial Rounded MT Bold" panose="020F0704030504030204" pitchFamily="34" charset="0"/>
              </a:rPr>
              <a:t>intensity</a:t>
            </a:r>
          </a:p>
        </p:txBody>
      </p:sp>
      <p:sp>
        <p:nvSpPr>
          <p:cNvPr id="9" name="コンテンツ プレースホルダー 4">
            <a:extLst>
              <a:ext uri="{FF2B5EF4-FFF2-40B4-BE49-F238E27FC236}">
                <a16:creationId xmlns:a16="http://schemas.microsoft.com/office/drawing/2014/main" id="{ABB9ABA5-9F3B-AA3D-BC93-A3AE9FA8C4B1}"/>
              </a:ext>
            </a:extLst>
          </p:cNvPr>
          <p:cNvSpPr txBox="1">
            <a:spLocks/>
          </p:cNvSpPr>
          <p:nvPr/>
        </p:nvSpPr>
        <p:spPr>
          <a:xfrm>
            <a:off x="383478" y="2959041"/>
            <a:ext cx="3237565" cy="642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latin typeface="Arial Rounded MT Bold" panose="020F0704030504030204" pitchFamily="34" charset="0"/>
              </a:rPr>
              <a:t>Internet CBT</a:t>
            </a:r>
          </a:p>
        </p:txBody>
      </p:sp>
      <p:sp>
        <p:nvSpPr>
          <p:cNvPr id="10" name="コンテンツ プレースホルダー 4">
            <a:extLst>
              <a:ext uri="{FF2B5EF4-FFF2-40B4-BE49-F238E27FC236}">
                <a16:creationId xmlns:a16="http://schemas.microsoft.com/office/drawing/2014/main" id="{1CD22DDB-08C0-6181-DB12-C64F01F03B70}"/>
              </a:ext>
            </a:extLst>
          </p:cNvPr>
          <p:cNvSpPr txBox="1">
            <a:spLocks/>
          </p:cNvSpPr>
          <p:nvPr/>
        </p:nvSpPr>
        <p:spPr>
          <a:xfrm>
            <a:off x="4161050" y="2959041"/>
            <a:ext cx="3237565" cy="5143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latin typeface="Arial Rounded MT Bold" panose="020F0704030504030204" pitchFamily="34" charset="0"/>
              </a:rPr>
              <a:t>Group CBT</a:t>
            </a:r>
          </a:p>
        </p:txBody>
      </p:sp>
      <p:sp>
        <p:nvSpPr>
          <p:cNvPr id="11" name="コンテンツ プレースホルダー 4">
            <a:extLst>
              <a:ext uri="{FF2B5EF4-FFF2-40B4-BE49-F238E27FC236}">
                <a16:creationId xmlns:a16="http://schemas.microsoft.com/office/drawing/2014/main" id="{05421B39-44EF-725D-D029-3851CF58EC5E}"/>
              </a:ext>
            </a:extLst>
          </p:cNvPr>
          <p:cNvSpPr txBox="1">
            <a:spLocks/>
          </p:cNvSpPr>
          <p:nvPr/>
        </p:nvSpPr>
        <p:spPr>
          <a:xfrm>
            <a:off x="7938623" y="2959041"/>
            <a:ext cx="3237565" cy="751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latin typeface="Arial Rounded MT Bold" panose="020F0704030504030204" pitchFamily="34" charset="0"/>
              </a:rPr>
              <a:t>Individual CBT</a:t>
            </a:r>
          </a:p>
        </p:txBody>
      </p:sp>
      <p:sp>
        <p:nvSpPr>
          <p:cNvPr id="14" name="楕円 13">
            <a:extLst>
              <a:ext uri="{FF2B5EF4-FFF2-40B4-BE49-F238E27FC236}">
                <a16:creationId xmlns:a16="http://schemas.microsoft.com/office/drawing/2014/main" id="{24A24224-F99B-24E4-5A70-468A084ACCF4}"/>
              </a:ext>
            </a:extLst>
          </p:cNvPr>
          <p:cNvSpPr/>
          <p:nvPr/>
        </p:nvSpPr>
        <p:spPr>
          <a:xfrm>
            <a:off x="7778158" y="4233954"/>
            <a:ext cx="3655352" cy="1030582"/>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15" name="コンテンツ プレースホルダー 4">
            <a:extLst>
              <a:ext uri="{FF2B5EF4-FFF2-40B4-BE49-F238E27FC236}">
                <a16:creationId xmlns:a16="http://schemas.microsoft.com/office/drawing/2014/main" id="{1F210572-10C8-EBA1-99CF-BACC4DF75383}"/>
              </a:ext>
            </a:extLst>
          </p:cNvPr>
          <p:cNvSpPr txBox="1">
            <a:spLocks/>
          </p:cNvSpPr>
          <p:nvPr/>
        </p:nvSpPr>
        <p:spPr>
          <a:xfrm>
            <a:off x="7938623" y="4383755"/>
            <a:ext cx="3237565" cy="880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Streamlined CBT</a:t>
            </a:r>
            <a:br>
              <a:rPr lang="en-US" altLang="ja-JP" dirty="0">
                <a:latin typeface="Arial Rounded MT Bold" panose="020F0704030504030204" pitchFamily="34" charset="0"/>
              </a:rPr>
            </a:br>
            <a:r>
              <a:rPr lang="en-US" altLang="ja-JP" dirty="0">
                <a:latin typeface="Arial Rounded MT Bold" panose="020F0704030504030204" pitchFamily="34" charset="0"/>
              </a:rPr>
              <a:t>(SCBT)</a:t>
            </a:r>
          </a:p>
        </p:txBody>
      </p:sp>
    </p:spTree>
    <p:extLst>
      <p:ext uri="{BB962C8B-B14F-4D97-AF65-F5344CB8AC3E}">
        <p14:creationId xmlns:p14="http://schemas.microsoft.com/office/powerpoint/2010/main" val="186194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DBE85201-DA9B-3C43-6AAE-3D7AD7CF3151}"/>
              </a:ext>
            </a:extLst>
          </p:cNvPr>
          <p:cNvSpPr txBox="1"/>
          <p:nvPr/>
        </p:nvSpPr>
        <p:spPr>
          <a:xfrm>
            <a:off x="7760970" y="6599902"/>
            <a:ext cx="4603560" cy="307777"/>
          </a:xfrm>
          <a:prstGeom prst="rect">
            <a:avLst/>
          </a:prstGeom>
          <a:noFill/>
        </p:spPr>
        <p:txBody>
          <a:bodyPr wrap="square" rtlCol="0">
            <a:spAutoFit/>
          </a:bodyPr>
          <a:lstStyle/>
          <a:p>
            <a:r>
              <a:rPr kumimoji="1" lang="en-US" altLang="ja-JP" sz="1400" dirty="0">
                <a:latin typeface="Arial" panose="020B0604020202020204" pitchFamily="34" charset="0"/>
                <a:cs typeface="Arial" panose="020B0604020202020204" pitchFamily="34" charset="0"/>
              </a:rPr>
              <a:t>Japanese Ministry of Health Labour and Welfare, 2016</a:t>
            </a:r>
            <a:endParaRPr kumimoji="1" lang="ja-JP" altLang="en-US" sz="1400" dirty="0">
              <a:latin typeface="Arial" panose="020B0604020202020204" pitchFamily="34" charset="0"/>
              <a:cs typeface="Arial" panose="020B0604020202020204" pitchFamily="34" charset="0"/>
            </a:endParaRPr>
          </a:p>
        </p:txBody>
      </p:sp>
      <p:graphicFrame>
        <p:nvGraphicFramePr>
          <p:cNvPr id="12" name="表 12">
            <a:extLst>
              <a:ext uri="{FF2B5EF4-FFF2-40B4-BE49-F238E27FC236}">
                <a16:creationId xmlns:a16="http://schemas.microsoft.com/office/drawing/2014/main" id="{3A6B90F9-05FA-E9F0-4953-8FFE850C82EF}"/>
              </a:ext>
            </a:extLst>
          </p:cNvPr>
          <p:cNvGraphicFramePr>
            <a:graphicFrameLocks noGrp="1"/>
          </p:cNvGraphicFramePr>
          <p:nvPr>
            <p:extLst>
              <p:ext uri="{D42A27DB-BD31-4B8C-83A1-F6EECF244321}">
                <p14:modId xmlns:p14="http://schemas.microsoft.com/office/powerpoint/2010/main" val="213779483"/>
              </p:ext>
            </p:extLst>
          </p:nvPr>
        </p:nvGraphicFramePr>
        <p:xfrm>
          <a:off x="994194" y="1582787"/>
          <a:ext cx="10527246" cy="3017520"/>
        </p:xfrm>
        <a:graphic>
          <a:graphicData uri="http://schemas.openxmlformats.org/drawingml/2006/table">
            <a:tbl>
              <a:tblPr firstRow="1" bandRow="1">
                <a:tableStyleId>{C083E6E3-FA7D-4D7B-A595-EF9225AFEA82}</a:tableStyleId>
              </a:tblPr>
              <a:tblGrid>
                <a:gridCol w="4179340">
                  <a:extLst>
                    <a:ext uri="{9D8B030D-6E8A-4147-A177-3AD203B41FA5}">
                      <a16:colId xmlns:a16="http://schemas.microsoft.com/office/drawing/2014/main" val="2245820326"/>
                    </a:ext>
                  </a:extLst>
                </a:gridCol>
                <a:gridCol w="3083784">
                  <a:extLst>
                    <a:ext uri="{9D8B030D-6E8A-4147-A177-3AD203B41FA5}">
                      <a16:colId xmlns:a16="http://schemas.microsoft.com/office/drawing/2014/main" val="1760696111"/>
                    </a:ext>
                  </a:extLst>
                </a:gridCol>
                <a:gridCol w="3264122">
                  <a:extLst>
                    <a:ext uri="{9D8B030D-6E8A-4147-A177-3AD203B41FA5}">
                      <a16:colId xmlns:a16="http://schemas.microsoft.com/office/drawing/2014/main" val="2922733208"/>
                    </a:ext>
                  </a:extLst>
                </a:gridCol>
              </a:tblGrid>
              <a:tr h="370840">
                <a:tc>
                  <a:txBody>
                    <a:bodyPr/>
                    <a:lstStyle/>
                    <a:p>
                      <a:endParaRPr kumimoji="1" lang="ja-JP" altLang="en-US" sz="2800">
                        <a:latin typeface="Arial Rounded MT Bold" panose="020F0704030504030204" pitchFamily="34" charset="0"/>
                      </a:endParaRPr>
                    </a:p>
                  </a:txBody>
                  <a:tcPr/>
                </a:tc>
                <a:tc>
                  <a:txBody>
                    <a:bodyPr/>
                    <a:lstStyle/>
                    <a:p>
                      <a:pPr algn="ctr"/>
                      <a:r>
                        <a:rPr kumimoji="1" lang="en-US" altLang="ja-JP" sz="2800" dirty="0">
                          <a:latin typeface="Arial Rounded MT Bold" panose="020F0704030504030204" pitchFamily="34" charset="0"/>
                        </a:rPr>
                        <a:t>Japan</a:t>
                      </a:r>
                      <a:r>
                        <a:rPr kumimoji="1" lang="ja-JP" altLang="en-US" sz="2800" dirty="0">
                          <a:latin typeface="Arial Rounded MT Bold" panose="020F0704030504030204" pitchFamily="34" charset="0"/>
                        </a:rPr>
                        <a:t> </a:t>
                      </a:r>
                      <a:br>
                        <a:rPr kumimoji="1" lang="en-US" altLang="ja-JP" sz="2800" dirty="0">
                          <a:latin typeface="Arial Rounded MT Bold" panose="020F0704030504030204" pitchFamily="34" charset="0"/>
                        </a:rPr>
                      </a:br>
                      <a:r>
                        <a:rPr kumimoji="1" lang="en-US" altLang="ja-JP" sz="2800" dirty="0">
                          <a:latin typeface="Arial Rounded MT Bold" panose="020F0704030504030204" pitchFamily="34" charset="0"/>
                        </a:rPr>
                        <a:t>(n = 42)</a:t>
                      </a:r>
                    </a:p>
                  </a:txBody>
                  <a:tcPr/>
                </a:tc>
                <a:tc>
                  <a:txBody>
                    <a:bodyPr/>
                    <a:lstStyle/>
                    <a:p>
                      <a:pPr algn="ctr"/>
                      <a:r>
                        <a:rPr kumimoji="1" lang="en-US" altLang="ja-JP" sz="2800" dirty="0">
                          <a:latin typeface="Arial Rounded MT Bold" panose="020F0704030504030204" pitchFamily="34" charset="0"/>
                        </a:rPr>
                        <a:t>United States </a:t>
                      </a:r>
                    </a:p>
                    <a:p>
                      <a:pPr algn="ctr"/>
                      <a:r>
                        <a:rPr kumimoji="1" lang="en-US" altLang="ja-JP" sz="2800" dirty="0">
                          <a:latin typeface="Arial Rounded MT Bold" panose="020F0704030504030204" pitchFamily="34" charset="0"/>
                        </a:rPr>
                        <a:t>(n = 39)</a:t>
                      </a:r>
                      <a:endParaRPr kumimoji="1" lang="ja-JP" altLang="en-US" sz="2800" dirty="0">
                        <a:latin typeface="Arial Rounded MT Bold" panose="020F0704030504030204" pitchFamily="34" charset="0"/>
                      </a:endParaRPr>
                    </a:p>
                  </a:txBody>
                  <a:tcPr/>
                </a:tc>
                <a:extLst>
                  <a:ext uri="{0D108BD9-81ED-4DB2-BD59-A6C34878D82A}">
                    <a16:rowId xmlns:a16="http://schemas.microsoft.com/office/drawing/2014/main" val="2730328093"/>
                  </a:ext>
                </a:extLst>
              </a:tr>
              <a:tr h="370840">
                <a:tc>
                  <a:txBody>
                    <a:bodyPr/>
                    <a:lstStyle/>
                    <a:p>
                      <a:r>
                        <a:rPr kumimoji="1" lang="en-US" altLang="ja-JP" sz="2800" dirty="0">
                          <a:latin typeface="Arial Rounded MT Bold" panose="020F0704030504030204" pitchFamily="34" charset="0"/>
                        </a:rPr>
                        <a:t>Age (</a:t>
                      </a:r>
                      <a:r>
                        <a:rPr kumimoji="1" lang="en-US" altLang="ja-JP" sz="2800" dirty="0" err="1">
                          <a:latin typeface="Arial Rounded MT Bold" panose="020F0704030504030204" pitchFamily="34" charset="0"/>
                        </a:rPr>
                        <a:t>yrs</a:t>
                      </a:r>
                      <a:r>
                        <a:rPr kumimoji="1" lang="en-US" altLang="ja-JP" sz="2800" dirty="0">
                          <a:latin typeface="Arial Rounded MT Bold" panose="020F0704030504030204" pitchFamily="34" charset="0"/>
                        </a:rPr>
                        <a:t>)</a:t>
                      </a:r>
                      <a:endParaRPr kumimoji="1" lang="ja-JP" altLang="en-US" sz="2800" dirty="0">
                        <a:latin typeface="Arial Rounded MT Bold" panose="020F0704030504030204" pitchFamily="34" charset="0"/>
                      </a:endParaRPr>
                    </a:p>
                  </a:txBody>
                  <a:tcPr/>
                </a:tc>
                <a:tc>
                  <a:txBody>
                    <a:bodyPr/>
                    <a:lstStyle/>
                    <a:p>
                      <a:pPr algn="ctr"/>
                      <a:r>
                        <a:rPr kumimoji="1" lang="en-US" altLang="ja-JP" sz="2800" dirty="0">
                          <a:latin typeface="Arial Rounded MT Bold" panose="020F0704030504030204" pitchFamily="34" charset="0"/>
                        </a:rPr>
                        <a:t>34.0</a:t>
                      </a:r>
                    </a:p>
                  </a:txBody>
                  <a:tcPr/>
                </a:tc>
                <a:tc>
                  <a:txBody>
                    <a:bodyPr/>
                    <a:lstStyle/>
                    <a:p>
                      <a:pPr algn="ctr"/>
                      <a:r>
                        <a:rPr kumimoji="1" lang="en-US" altLang="ja-JP" sz="2800" dirty="0">
                          <a:latin typeface="Arial Rounded MT Bold" panose="020F0704030504030204" pitchFamily="34" charset="0"/>
                        </a:rPr>
                        <a:t>32.5</a:t>
                      </a:r>
                      <a:endParaRPr kumimoji="1" lang="ja-JP" altLang="en-US" sz="2800" dirty="0">
                        <a:latin typeface="Arial Rounded MT Bold" panose="020F0704030504030204" pitchFamily="34" charset="0"/>
                      </a:endParaRPr>
                    </a:p>
                  </a:txBody>
                  <a:tcPr/>
                </a:tc>
                <a:extLst>
                  <a:ext uri="{0D108BD9-81ED-4DB2-BD59-A6C34878D82A}">
                    <a16:rowId xmlns:a16="http://schemas.microsoft.com/office/drawing/2014/main" val="77779287"/>
                  </a:ext>
                </a:extLst>
              </a:tr>
              <a:tr h="370840">
                <a:tc>
                  <a:txBody>
                    <a:bodyPr/>
                    <a:lstStyle/>
                    <a:p>
                      <a:r>
                        <a:rPr kumimoji="1" lang="en-US" altLang="ja-JP" sz="2800" dirty="0">
                          <a:latin typeface="Arial Rounded MT Bold" panose="020F0704030504030204" pitchFamily="34" charset="0"/>
                        </a:rPr>
                        <a:t>PGY (</a:t>
                      </a:r>
                      <a:r>
                        <a:rPr kumimoji="1" lang="en-US" altLang="ja-JP" sz="2800" dirty="0" err="1">
                          <a:latin typeface="Arial Rounded MT Bold" panose="020F0704030504030204" pitchFamily="34" charset="0"/>
                        </a:rPr>
                        <a:t>yrs</a:t>
                      </a:r>
                      <a:r>
                        <a:rPr kumimoji="1" lang="en-US" altLang="ja-JP" sz="2800" dirty="0">
                          <a:latin typeface="Arial Rounded MT Bold" panose="020F0704030504030204" pitchFamily="34" charset="0"/>
                        </a:rPr>
                        <a:t>)</a:t>
                      </a:r>
                      <a:endParaRPr kumimoji="1" lang="ja-JP" altLang="en-US" sz="2800" dirty="0">
                        <a:latin typeface="Arial Rounded MT Bold" panose="020F0704030504030204" pitchFamily="34" charset="0"/>
                      </a:endParaRPr>
                    </a:p>
                  </a:txBody>
                  <a:tcPr/>
                </a:tc>
                <a:tc>
                  <a:txBody>
                    <a:bodyPr/>
                    <a:lstStyle/>
                    <a:p>
                      <a:pPr algn="ctr"/>
                      <a:r>
                        <a:rPr kumimoji="1" lang="en-US" altLang="ja-JP" sz="2800" dirty="0">
                          <a:latin typeface="Arial Rounded MT Bold" panose="020F0704030504030204" pitchFamily="34" charset="0"/>
                        </a:rPr>
                        <a:t>6.9</a:t>
                      </a:r>
                      <a:endParaRPr kumimoji="1" lang="ja-JP" altLang="en-US" sz="2800" dirty="0">
                        <a:latin typeface="Arial Rounded MT Bold" panose="020F0704030504030204" pitchFamily="34" charset="0"/>
                      </a:endParaRPr>
                    </a:p>
                  </a:txBody>
                  <a:tcPr/>
                </a:tc>
                <a:tc>
                  <a:txBody>
                    <a:bodyPr/>
                    <a:lstStyle/>
                    <a:p>
                      <a:pPr algn="ctr"/>
                      <a:r>
                        <a:rPr kumimoji="1" lang="en-US" altLang="ja-JP" sz="2800" dirty="0">
                          <a:latin typeface="Arial Rounded MT Bold" panose="020F0704030504030204" pitchFamily="34" charset="0"/>
                        </a:rPr>
                        <a:t>3.3</a:t>
                      </a:r>
                      <a:endParaRPr kumimoji="1" lang="ja-JP" altLang="en-US" sz="2800" dirty="0">
                        <a:latin typeface="Arial Rounded MT Bold" panose="020F0704030504030204" pitchFamily="34" charset="0"/>
                      </a:endParaRPr>
                    </a:p>
                  </a:txBody>
                  <a:tcPr/>
                </a:tc>
                <a:extLst>
                  <a:ext uri="{0D108BD9-81ED-4DB2-BD59-A6C34878D82A}">
                    <a16:rowId xmlns:a16="http://schemas.microsoft.com/office/drawing/2014/main" val="1099021603"/>
                  </a:ext>
                </a:extLst>
              </a:tr>
              <a:tr h="370840">
                <a:tc>
                  <a:txBody>
                    <a:bodyPr/>
                    <a:lstStyle/>
                    <a:p>
                      <a:r>
                        <a:rPr kumimoji="1" lang="en-US" altLang="ja-JP" sz="2800" dirty="0">
                          <a:latin typeface="Arial Rounded MT Bold" panose="020F0704030504030204" pitchFamily="34" charset="0"/>
                        </a:rPr>
                        <a:t># Patient visits (/day)</a:t>
                      </a:r>
                    </a:p>
                  </a:txBody>
                  <a:tcPr/>
                </a:tc>
                <a:tc>
                  <a:txBody>
                    <a:bodyPr/>
                    <a:lstStyle/>
                    <a:p>
                      <a:pPr algn="ctr"/>
                      <a:r>
                        <a:rPr kumimoji="1" lang="en-US" altLang="ja-JP" sz="2800" dirty="0">
                          <a:solidFill>
                            <a:srgbClr val="FF0000"/>
                          </a:solidFill>
                          <a:latin typeface="Arial Rounded MT Bold" panose="020F0704030504030204" pitchFamily="34" charset="0"/>
                        </a:rPr>
                        <a:t>32.7</a:t>
                      </a:r>
                      <a:endParaRPr kumimoji="1" lang="ja-JP" altLang="en-US" sz="2800" dirty="0">
                        <a:solidFill>
                          <a:srgbClr val="FF0000"/>
                        </a:solidFill>
                        <a:latin typeface="Arial Rounded MT Bold" panose="020F0704030504030204" pitchFamily="34" charset="0"/>
                      </a:endParaRPr>
                    </a:p>
                  </a:txBody>
                  <a:tcPr/>
                </a:tc>
                <a:tc>
                  <a:txBody>
                    <a:bodyPr/>
                    <a:lstStyle/>
                    <a:p>
                      <a:pPr algn="ctr"/>
                      <a:r>
                        <a:rPr kumimoji="1" lang="en-US" altLang="ja-JP" sz="2800" dirty="0">
                          <a:solidFill>
                            <a:srgbClr val="FF0000"/>
                          </a:solidFill>
                          <a:latin typeface="Arial Rounded MT Bold" panose="020F0704030504030204" pitchFamily="34" charset="0"/>
                        </a:rPr>
                        <a:t>4.4</a:t>
                      </a:r>
                      <a:endParaRPr kumimoji="1" lang="ja-JP" altLang="en-US" sz="2800" dirty="0">
                        <a:solidFill>
                          <a:srgbClr val="FF0000"/>
                        </a:solidFill>
                        <a:latin typeface="Arial Rounded MT Bold" panose="020F0704030504030204" pitchFamily="34" charset="0"/>
                      </a:endParaRPr>
                    </a:p>
                  </a:txBody>
                  <a:tcPr/>
                </a:tc>
                <a:extLst>
                  <a:ext uri="{0D108BD9-81ED-4DB2-BD59-A6C34878D82A}">
                    <a16:rowId xmlns:a16="http://schemas.microsoft.com/office/drawing/2014/main" val="2500493332"/>
                  </a:ext>
                </a:extLst>
              </a:tr>
              <a:tr h="370840">
                <a:tc>
                  <a:txBody>
                    <a:bodyPr/>
                    <a:lstStyle/>
                    <a:p>
                      <a:r>
                        <a:rPr kumimoji="1" lang="en-US" altLang="ja-JP" sz="2800" dirty="0">
                          <a:latin typeface="Arial Rounded MT Bold" panose="020F0704030504030204" pitchFamily="34" charset="0"/>
                        </a:rPr>
                        <a:t>Visit length (min)</a:t>
                      </a:r>
                      <a:endParaRPr kumimoji="1" lang="ja-JP" altLang="en-US" sz="2800" dirty="0">
                        <a:latin typeface="Arial Rounded MT Bold" panose="020F0704030504030204" pitchFamily="34" charset="0"/>
                      </a:endParaRPr>
                    </a:p>
                  </a:txBody>
                  <a:tcPr/>
                </a:tc>
                <a:tc>
                  <a:txBody>
                    <a:bodyPr/>
                    <a:lstStyle/>
                    <a:p>
                      <a:pPr algn="ctr"/>
                      <a:r>
                        <a:rPr kumimoji="1" lang="en-US" altLang="ja-JP" sz="2800" dirty="0">
                          <a:solidFill>
                            <a:srgbClr val="FF0000"/>
                          </a:solidFill>
                          <a:latin typeface="Arial Rounded MT Bold" panose="020F0704030504030204" pitchFamily="34" charset="0"/>
                        </a:rPr>
                        <a:t>8.3</a:t>
                      </a:r>
                      <a:endParaRPr kumimoji="1" lang="ja-JP" altLang="en-US" sz="2800" dirty="0">
                        <a:solidFill>
                          <a:srgbClr val="FF0000"/>
                        </a:solidFill>
                        <a:latin typeface="Arial Rounded MT Bold" panose="020F0704030504030204" pitchFamily="34" charset="0"/>
                      </a:endParaRPr>
                    </a:p>
                  </a:txBody>
                  <a:tcPr/>
                </a:tc>
                <a:tc>
                  <a:txBody>
                    <a:bodyPr/>
                    <a:lstStyle/>
                    <a:p>
                      <a:pPr algn="ctr"/>
                      <a:r>
                        <a:rPr kumimoji="1" lang="en-US" altLang="ja-JP" sz="2800" dirty="0">
                          <a:solidFill>
                            <a:srgbClr val="FF0000"/>
                          </a:solidFill>
                          <a:latin typeface="Arial Rounded MT Bold" panose="020F0704030504030204" pitchFamily="34" charset="0"/>
                        </a:rPr>
                        <a:t>36.1</a:t>
                      </a:r>
                      <a:endParaRPr kumimoji="1" lang="ja-JP" altLang="en-US" sz="2800" dirty="0">
                        <a:solidFill>
                          <a:srgbClr val="FF0000"/>
                        </a:solidFill>
                        <a:latin typeface="Arial Rounded MT Bold" panose="020F0704030504030204" pitchFamily="34" charset="0"/>
                      </a:endParaRPr>
                    </a:p>
                  </a:txBody>
                  <a:tcPr/>
                </a:tc>
                <a:extLst>
                  <a:ext uri="{0D108BD9-81ED-4DB2-BD59-A6C34878D82A}">
                    <a16:rowId xmlns:a16="http://schemas.microsoft.com/office/drawing/2014/main" val="146936126"/>
                  </a:ext>
                </a:extLst>
              </a:tr>
            </a:tbl>
          </a:graphicData>
        </a:graphic>
      </p:graphicFrame>
      <p:sp>
        <p:nvSpPr>
          <p:cNvPr id="2" name="コンテンツ プレースホルダー 4">
            <a:extLst>
              <a:ext uri="{FF2B5EF4-FFF2-40B4-BE49-F238E27FC236}">
                <a16:creationId xmlns:a16="http://schemas.microsoft.com/office/drawing/2014/main" id="{D61F8DD7-39AB-9404-10B4-3CB52D7A3464}"/>
              </a:ext>
            </a:extLst>
          </p:cNvPr>
          <p:cNvSpPr>
            <a:spLocks noGrp="1"/>
          </p:cNvSpPr>
          <p:nvPr>
            <p:ph idx="1"/>
          </p:nvPr>
        </p:nvSpPr>
        <p:spPr>
          <a:xfrm>
            <a:off x="2578385" y="5961443"/>
            <a:ext cx="7035229" cy="642002"/>
          </a:xfrm>
        </p:spPr>
        <p:txBody>
          <a:bodyPr>
            <a:normAutofit/>
          </a:bodyPr>
          <a:lstStyle/>
          <a:p>
            <a:pPr marL="0" indent="0" algn="ctr">
              <a:buNone/>
            </a:pPr>
            <a:r>
              <a:rPr lang="en-US" altLang="ja-JP" dirty="0">
                <a:latin typeface="Arial Rounded MT Bold" panose="020F0704030504030204" pitchFamily="34" charset="0"/>
              </a:rPr>
              <a:t>Appointment length &lt;10 min in Japan </a:t>
            </a:r>
          </a:p>
        </p:txBody>
      </p:sp>
    </p:spTree>
    <p:extLst>
      <p:ext uri="{BB962C8B-B14F-4D97-AF65-F5344CB8AC3E}">
        <p14:creationId xmlns:p14="http://schemas.microsoft.com/office/powerpoint/2010/main" val="412164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二等辺三角形 18">
            <a:extLst>
              <a:ext uri="{FF2B5EF4-FFF2-40B4-BE49-F238E27FC236}">
                <a16:creationId xmlns:a16="http://schemas.microsoft.com/office/drawing/2014/main" id="{8EB6AB45-9FAD-C765-A377-A8D00A00762E}"/>
              </a:ext>
            </a:extLst>
          </p:cNvPr>
          <p:cNvSpPr/>
          <p:nvPr/>
        </p:nvSpPr>
        <p:spPr>
          <a:xfrm>
            <a:off x="5829788" y="4851725"/>
            <a:ext cx="675861" cy="731520"/>
          </a:xfrm>
          <a:prstGeom prst="triangle">
            <a:avLst/>
          </a:prstGeom>
          <a:gradFill flip="none" rotWithShape="1">
            <a:gsLst>
              <a:gs pos="0">
                <a:schemeClr val="accent3">
                  <a:lumMod val="40000"/>
                  <a:lumOff val="60000"/>
                </a:schemeClr>
              </a:gs>
              <a:gs pos="25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0" name="四角形: 角を丸くする 19">
            <a:extLst>
              <a:ext uri="{FF2B5EF4-FFF2-40B4-BE49-F238E27FC236}">
                <a16:creationId xmlns:a16="http://schemas.microsoft.com/office/drawing/2014/main" id="{F9BCD9A3-60C9-B0CE-FE07-8960D9175052}"/>
              </a:ext>
            </a:extLst>
          </p:cNvPr>
          <p:cNvSpPr/>
          <p:nvPr/>
        </p:nvSpPr>
        <p:spPr>
          <a:xfrm rot="644055">
            <a:off x="2307360" y="4402103"/>
            <a:ext cx="7720716" cy="349857"/>
          </a:xfrm>
          <a:prstGeom prst="roundRect">
            <a:avLst/>
          </a:prstGeom>
          <a:gradFill flip="none" rotWithShape="1">
            <a:gsLst>
              <a:gs pos="0">
                <a:schemeClr val="accent3">
                  <a:lumMod val="40000"/>
                  <a:lumOff val="60000"/>
                </a:schemeClr>
              </a:gs>
              <a:gs pos="83000">
                <a:schemeClr val="accent3">
                  <a:lumMod val="95000"/>
                  <a:lumOff val="5000"/>
                </a:schemeClr>
              </a:gs>
              <a:gs pos="100000">
                <a:schemeClr val="accent3">
                  <a:lumMod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Rounded MT Bold" panose="020F0704030504030204" pitchFamily="34" charset="0"/>
            </a:endParaRPr>
          </a:p>
        </p:txBody>
      </p:sp>
      <p:sp>
        <p:nvSpPr>
          <p:cNvPr id="21" name="フローチャート: 端子 20">
            <a:extLst>
              <a:ext uri="{FF2B5EF4-FFF2-40B4-BE49-F238E27FC236}">
                <a16:creationId xmlns:a16="http://schemas.microsoft.com/office/drawing/2014/main" id="{CD9EB4CD-26B5-9368-ED7B-0E69AAC26D4C}"/>
              </a:ext>
            </a:extLst>
          </p:cNvPr>
          <p:cNvSpPr/>
          <p:nvPr/>
        </p:nvSpPr>
        <p:spPr>
          <a:xfrm>
            <a:off x="268553" y="1911330"/>
            <a:ext cx="4147549" cy="896558"/>
          </a:xfrm>
          <a:prstGeom prst="flowChartTermina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Arial Rounded MT Bold" panose="020F0704030504030204" pitchFamily="34" charset="0"/>
              </a:rPr>
              <a:t>#</a:t>
            </a:r>
            <a:r>
              <a:rPr lang="ja-JP" altLang="en-US" sz="2800" dirty="0">
                <a:solidFill>
                  <a:schemeClr val="tx1"/>
                </a:solidFill>
                <a:latin typeface="Arial Rounded MT Bold" panose="020F0704030504030204" pitchFamily="34" charset="0"/>
              </a:rPr>
              <a:t> </a:t>
            </a:r>
            <a:r>
              <a:rPr lang="en-US" altLang="ja-JP" sz="2800" dirty="0">
                <a:solidFill>
                  <a:schemeClr val="tx1"/>
                </a:solidFill>
                <a:latin typeface="Arial Rounded MT Bold" panose="020F0704030504030204" pitchFamily="34" charset="0"/>
              </a:rPr>
              <a:t>of</a:t>
            </a:r>
            <a:r>
              <a:rPr lang="ja-JP" altLang="en-US" sz="2800" dirty="0">
                <a:solidFill>
                  <a:schemeClr val="tx1"/>
                </a:solidFill>
                <a:latin typeface="Arial Rounded MT Bold" panose="020F0704030504030204" pitchFamily="34" charset="0"/>
              </a:rPr>
              <a:t> </a:t>
            </a:r>
            <a:r>
              <a:rPr lang="en-US" altLang="ja-JP" sz="2800" dirty="0">
                <a:solidFill>
                  <a:schemeClr val="tx1"/>
                </a:solidFill>
                <a:latin typeface="Arial Rounded MT Bold" panose="020F0704030504030204" pitchFamily="34" charset="0"/>
              </a:rPr>
              <a:t>CBT providers</a:t>
            </a:r>
            <a:r>
              <a:rPr lang="en-US" altLang="ja-JP" sz="2400" dirty="0">
                <a:solidFill>
                  <a:schemeClr val="tx1"/>
                </a:solidFill>
                <a:latin typeface="Arial Rounded MT Bold" panose="020F0704030504030204" pitchFamily="34" charset="0"/>
              </a:rPr>
              <a:t>*</a:t>
            </a:r>
            <a:endParaRPr kumimoji="1" lang="ja-JP" altLang="en-US" sz="2400" dirty="0">
              <a:solidFill>
                <a:schemeClr val="tx1"/>
              </a:solidFill>
              <a:latin typeface="Arial Rounded MT Bold" panose="020F0704030504030204" pitchFamily="34" charset="0"/>
            </a:endParaRPr>
          </a:p>
        </p:txBody>
      </p:sp>
      <p:sp>
        <p:nvSpPr>
          <p:cNvPr id="22" name="フローチャート: 端子 21">
            <a:extLst>
              <a:ext uri="{FF2B5EF4-FFF2-40B4-BE49-F238E27FC236}">
                <a16:creationId xmlns:a16="http://schemas.microsoft.com/office/drawing/2014/main" id="{6F67A4EF-C24F-4A18-3275-A7578EE06C01}"/>
              </a:ext>
            </a:extLst>
          </p:cNvPr>
          <p:cNvSpPr/>
          <p:nvPr/>
        </p:nvSpPr>
        <p:spPr>
          <a:xfrm>
            <a:off x="8442937" y="3501778"/>
            <a:ext cx="3201687" cy="896558"/>
          </a:xfrm>
          <a:prstGeom prst="flowChartTermina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Arial Rounded MT Bold" panose="020F0704030504030204" pitchFamily="34" charset="0"/>
              </a:rPr>
              <a:t># of patients</a:t>
            </a:r>
            <a:r>
              <a:rPr lang="en-US" altLang="ja-JP" sz="2400" dirty="0">
                <a:solidFill>
                  <a:schemeClr val="tx1"/>
                </a:solidFill>
                <a:latin typeface="Arial Rounded MT Bold" panose="020F0704030504030204" pitchFamily="34" charset="0"/>
              </a:rPr>
              <a:t>*</a:t>
            </a:r>
            <a:r>
              <a:rPr lang="en-US" altLang="ja-JP" sz="2000" baseline="40000" dirty="0">
                <a:solidFill>
                  <a:schemeClr val="tx1"/>
                </a:solidFill>
                <a:latin typeface="Arial Rounded MT Bold" panose="020F0704030504030204" pitchFamily="34" charset="0"/>
              </a:rPr>
              <a:t>2</a:t>
            </a:r>
          </a:p>
        </p:txBody>
      </p:sp>
      <p:sp>
        <p:nvSpPr>
          <p:cNvPr id="23" name="フローチャート: 端子 22">
            <a:extLst>
              <a:ext uri="{FF2B5EF4-FFF2-40B4-BE49-F238E27FC236}">
                <a16:creationId xmlns:a16="http://schemas.microsoft.com/office/drawing/2014/main" id="{FDC210E7-3F8B-1194-42C4-C979D62C87D9}"/>
              </a:ext>
            </a:extLst>
          </p:cNvPr>
          <p:cNvSpPr/>
          <p:nvPr/>
        </p:nvSpPr>
        <p:spPr>
          <a:xfrm>
            <a:off x="8113326" y="275410"/>
            <a:ext cx="3868333" cy="946898"/>
          </a:xfrm>
          <a:prstGeom prst="flowChartTermina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Arial Rounded MT Bold" panose="020F0704030504030204" pitchFamily="34" charset="0"/>
              </a:rPr>
              <a:t>High demands from other fields</a:t>
            </a:r>
            <a:endParaRPr kumimoji="1" lang="ja-JP" altLang="en-US" sz="2800" dirty="0">
              <a:solidFill>
                <a:schemeClr val="tx1"/>
              </a:solidFill>
              <a:latin typeface="Arial Rounded MT Bold" panose="020F0704030504030204" pitchFamily="34" charset="0"/>
            </a:endParaRPr>
          </a:p>
        </p:txBody>
      </p:sp>
      <p:sp>
        <p:nvSpPr>
          <p:cNvPr id="24" name="フローチャート: 端子 23">
            <a:extLst>
              <a:ext uri="{FF2B5EF4-FFF2-40B4-BE49-F238E27FC236}">
                <a16:creationId xmlns:a16="http://schemas.microsoft.com/office/drawing/2014/main" id="{7496F63D-8BA9-BD0F-CFB9-362D3662D601}"/>
              </a:ext>
            </a:extLst>
          </p:cNvPr>
          <p:cNvSpPr/>
          <p:nvPr/>
        </p:nvSpPr>
        <p:spPr>
          <a:xfrm>
            <a:off x="8113326" y="1332311"/>
            <a:ext cx="3868333" cy="1410547"/>
          </a:xfrm>
          <a:prstGeom prst="flowChartTermina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rgbClr val="FF0000"/>
                </a:solidFill>
                <a:latin typeface="Arial Rounded MT Bold" panose="020F0704030504030204" pitchFamily="34" charset="0"/>
              </a:rPr>
              <a:t>Time-consuming</a:t>
            </a:r>
          </a:p>
          <a:p>
            <a:pPr algn="ctr"/>
            <a:r>
              <a:rPr kumimoji="1" lang="en-US" altLang="ja-JP" sz="2800" dirty="0">
                <a:solidFill>
                  <a:schemeClr val="tx1"/>
                </a:solidFill>
                <a:latin typeface="Arial Rounded MT Bold" panose="020F0704030504030204" pitchFamily="34" charset="0"/>
              </a:rPr>
              <a:t>5</a:t>
            </a:r>
            <a:r>
              <a:rPr lang="en-US" altLang="ja-JP" sz="2800" dirty="0">
                <a:solidFill>
                  <a:schemeClr val="tx1"/>
                </a:solidFill>
                <a:latin typeface="Arial Rounded MT Bold" panose="020F0704030504030204" pitchFamily="34" charset="0"/>
              </a:rPr>
              <a:t>0-minute session</a:t>
            </a:r>
            <a:br>
              <a:rPr lang="en-US" altLang="ja-JP" sz="2800" dirty="0">
                <a:solidFill>
                  <a:schemeClr val="tx1"/>
                </a:solidFill>
                <a:latin typeface="Arial Rounded MT Bold" panose="020F0704030504030204" pitchFamily="34" charset="0"/>
              </a:rPr>
            </a:br>
            <a:r>
              <a:rPr lang="en-US" altLang="ja-JP" sz="2800" dirty="0">
                <a:solidFill>
                  <a:schemeClr val="tx1"/>
                </a:solidFill>
                <a:latin typeface="Arial Rounded MT Bold" panose="020F0704030504030204" pitchFamily="34" charset="0"/>
              </a:rPr>
              <a:t>x16 sessions</a:t>
            </a:r>
          </a:p>
        </p:txBody>
      </p:sp>
      <p:sp>
        <p:nvSpPr>
          <p:cNvPr id="4" name="テキスト ボックス 3">
            <a:extLst>
              <a:ext uri="{FF2B5EF4-FFF2-40B4-BE49-F238E27FC236}">
                <a16:creationId xmlns:a16="http://schemas.microsoft.com/office/drawing/2014/main" id="{35DE9352-8B87-0884-9021-4A73A23AD35B}"/>
              </a:ext>
            </a:extLst>
          </p:cNvPr>
          <p:cNvSpPr txBox="1"/>
          <p:nvPr/>
        </p:nvSpPr>
        <p:spPr>
          <a:xfrm>
            <a:off x="1272092" y="1383368"/>
            <a:ext cx="2140471" cy="523220"/>
          </a:xfrm>
          <a:prstGeom prst="rect">
            <a:avLst/>
          </a:prstGeom>
          <a:noFill/>
        </p:spPr>
        <p:txBody>
          <a:bodyPr wrap="square">
            <a:spAutoFit/>
          </a:bodyPr>
          <a:lstStyle/>
          <a:p>
            <a:pPr algn="ctr"/>
            <a:r>
              <a:rPr lang="en-US" altLang="ja-JP" sz="2800" dirty="0">
                <a:solidFill>
                  <a:srgbClr val="FF0000"/>
                </a:solidFill>
                <a:latin typeface="Arial Rounded MT Bold" panose="020F0704030504030204" pitchFamily="34" charset="0"/>
              </a:rPr>
              <a:t>1600</a:t>
            </a:r>
            <a:endParaRPr lang="ja-JP" altLang="en-US" sz="2800" dirty="0">
              <a:solidFill>
                <a:srgbClr val="FF0000"/>
              </a:solidFill>
              <a:latin typeface="Arial Rounded MT Bold" panose="020F0704030504030204" pitchFamily="34" charset="0"/>
            </a:endParaRPr>
          </a:p>
        </p:txBody>
      </p:sp>
      <p:sp>
        <p:nvSpPr>
          <p:cNvPr id="5" name="テキスト ボックス 4">
            <a:extLst>
              <a:ext uri="{FF2B5EF4-FFF2-40B4-BE49-F238E27FC236}">
                <a16:creationId xmlns:a16="http://schemas.microsoft.com/office/drawing/2014/main" id="{A748941B-D3CC-62F3-FE13-A756E2565069}"/>
              </a:ext>
            </a:extLst>
          </p:cNvPr>
          <p:cNvSpPr txBox="1"/>
          <p:nvPr/>
        </p:nvSpPr>
        <p:spPr>
          <a:xfrm>
            <a:off x="8721588" y="2961710"/>
            <a:ext cx="2618037" cy="523220"/>
          </a:xfrm>
          <a:prstGeom prst="rect">
            <a:avLst/>
          </a:prstGeom>
          <a:noFill/>
        </p:spPr>
        <p:txBody>
          <a:bodyPr wrap="square">
            <a:spAutoFit/>
          </a:bodyPr>
          <a:lstStyle/>
          <a:p>
            <a:pPr algn="ctr"/>
            <a:r>
              <a:rPr lang="en-US" altLang="ja-JP" sz="2800" dirty="0">
                <a:solidFill>
                  <a:srgbClr val="FF0000"/>
                </a:solidFill>
                <a:latin typeface="Arial Rounded MT Bold" panose="020F0704030504030204" pitchFamily="34" charset="0"/>
              </a:rPr>
              <a:t>1.3 million</a:t>
            </a:r>
          </a:p>
        </p:txBody>
      </p:sp>
      <p:grpSp>
        <p:nvGrpSpPr>
          <p:cNvPr id="26" name="グループ化 25">
            <a:extLst>
              <a:ext uri="{FF2B5EF4-FFF2-40B4-BE49-F238E27FC236}">
                <a16:creationId xmlns:a16="http://schemas.microsoft.com/office/drawing/2014/main" id="{D6BC3FAA-22E4-DC3A-B976-04005A48AE48}"/>
              </a:ext>
            </a:extLst>
          </p:cNvPr>
          <p:cNvGrpSpPr/>
          <p:nvPr/>
        </p:nvGrpSpPr>
        <p:grpSpPr>
          <a:xfrm>
            <a:off x="7979118" y="3740866"/>
            <a:ext cx="2744194" cy="2001724"/>
            <a:chOff x="10098630" y="5077881"/>
            <a:chExt cx="2744194" cy="2001724"/>
          </a:xfrm>
        </p:grpSpPr>
        <p:pic>
          <p:nvPicPr>
            <p:cNvPr id="10" name="図 9">
              <a:extLst>
                <a:ext uri="{FF2B5EF4-FFF2-40B4-BE49-F238E27FC236}">
                  <a16:creationId xmlns:a16="http://schemas.microsoft.com/office/drawing/2014/main" id="{D4812518-1A29-295A-E7AB-55A40E28406A}"/>
                </a:ext>
              </a:extLst>
            </p:cNvPr>
            <p:cNvPicPr>
              <a:picLocks noChangeAspect="1"/>
            </p:cNvPicPr>
            <p:nvPr/>
          </p:nvPicPr>
          <p:blipFill>
            <a:blip r:embed="rId3"/>
            <a:stretch>
              <a:fillRect/>
            </a:stretch>
          </p:blipFill>
          <p:spPr>
            <a:xfrm flipH="1">
              <a:off x="10098630" y="5143938"/>
              <a:ext cx="1918995" cy="1918995"/>
            </a:xfrm>
            <a:prstGeom prst="rect">
              <a:avLst/>
            </a:prstGeom>
          </p:spPr>
        </p:pic>
        <p:pic>
          <p:nvPicPr>
            <p:cNvPr id="12" name="図 11">
              <a:extLst>
                <a:ext uri="{FF2B5EF4-FFF2-40B4-BE49-F238E27FC236}">
                  <a16:creationId xmlns:a16="http://schemas.microsoft.com/office/drawing/2014/main" id="{DAD8167B-4331-D3FB-2867-251C6D679D6B}"/>
                </a:ext>
              </a:extLst>
            </p:cNvPr>
            <p:cNvPicPr>
              <a:picLocks noChangeAspect="1"/>
            </p:cNvPicPr>
            <p:nvPr/>
          </p:nvPicPr>
          <p:blipFill>
            <a:blip r:embed="rId4"/>
            <a:stretch>
              <a:fillRect/>
            </a:stretch>
          </p:blipFill>
          <p:spPr>
            <a:xfrm>
              <a:off x="10841100" y="5077881"/>
              <a:ext cx="2001724" cy="2001724"/>
            </a:xfrm>
            <a:prstGeom prst="rect">
              <a:avLst/>
            </a:prstGeom>
          </p:spPr>
        </p:pic>
      </p:grpSp>
      <p:pic>
        <p:nvPicPr>
          <p:cNvPr id="13" name="図 12">
            <a:extLst>
              <a:ext uri="{FF2B5EF4-FFF2-40B4-BE49-F238E27FC236}">
                <a16:creationId xmlns:a16="http://schemas.microsoft.com/office/drawing/2014/main" id="{4556EDA4-2FDC-5592-4739-BCA971CA0AA3}"/>
              </a:ext>
            </a:extLst>
          </p:cNvPr>
          <p:cNvPicPr>
            <a:picLocks noChangeAspect="1"/>
          </p:cNvPicPr>
          <p:nvPr/>
        </p:nvPicPr>
        <p:blipFill>
          <a:blip r:embed="rId5"/>
          <a:stretch>
            <a:fillRect/>
          </a:stretch>
        </p:blipFill>
        <p:spPr>
          <a:xfrm>
            <a:off x="1499139" y="2218804"/>
            <a:ext cx="2082648" cy="2082648"/>
          </a:xfrm>
          <a:prstGeom prst="rect">
            <a:avLst/>
          </a:prstGeom>
        </p:spPr>
      </p:pic>
      <p:sp>
        <p:nvSpPr>
          <p:cNvPr id="2" name="コンテンツ プレースホルダー 4">
            <a:extLst>
              <a:ext uri="{FF2B5EF4-FFF2-40B4-BE49-F238E27FC236}">
                <a16:creationId xmlns:a16="http://schemas.microsoft.com/office/drawing/2014/main" id="{72741E36-A908-09A7-22B1-DD9F68B8AE9E}"/>
              </a:ext>
            </a:extLst>
          </p:cNvPr>
          <p:cNvSpPr txBox="1">
            <a:spLocks/>
          </p:cNvSpPr>
          <p:nvPr/>
        </p:nvSpPr>
        <p:spPr>
          <a:xfrm>
            <a:off x="1644317" y="5961442"/>
            <a:ext cx="89033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Exceeding demands in providing CBT </a:t>
            </a:r>
          </a:p>
        </p:txBody>
      </p:sp>
      <p:sp>
        <p:nvSpPr>
          <p:cNvPr id="27" name="テキスト ボックス 26">
            <a:extLst>
              <a:ext uri="{FF2B5EF4-FFF2-40B4-BE49-F238E27FC236}">
                <a16:creationId xmlns:a16="http://schemas.microsoft.com/office/drawing/2014/main" id="{35003C9A-C4C2-6772-05B9-4DD85BE4AA22}"/>
              </a:ext>
            </a:extLst>
          </p:cNvPr>
          <p:cNvSpPr txBox="1"/>
          <p:nvPr/>
        </p:nvSpPr>
        <p:spPr>
          <a:xfrm>
            <a:off x="876898" y="4131872"/>
            <a:ext cx="2930859" cy="954107"/>
          </a:xfrm>
          <a:prstGeom prst="rect">
            <a:avLst/>
          </a:prstGeom>
          <a:noFill/>
        </p:spPr>
        <p:txBody>
          <a:bodyPr wrap="square">
            <a:spAutoFit/>
          </a:bodyPr>
          <a:lstStyle/>
          <a:p>
            <a:pPr algn="ctr"/>
            <a:r>
              <a:rPr lang="en-US" altLang="ja-JP" sz="2000" dirty="0">
                <a:solidFill>
                  <a:schemeClr val="tx1"/>
                </a:solidFill>
                <a:latin typeface="Arial Rounded MT Bold" panose="020F0704030504030204" pitchFamily="34" charset="0"/>
              </a:rPr>
              <a:t>*</a:t>
            </a:r>
            <a:r>
              <a:rPr lang="en-US" altLang="ja-JP" dirty="0">
                <a:latin typeface="Arial Rounded MT Bold" panose="020F0704030504030204" pitchFamily="34" charset="0"/>
              </a:rPr>
              <a:t>T</a:t>
            </a:r>
            <a:r>
              <a:rPr kumimoji="1" lang="en-US" altLang="ja-JP" sz="1800" dirty="0">
                <a:solidFill>
                  <a:schemeClr val="tx1"/>
                </a:solidFill>
                <a:latin typeface="Arial Rounded MT Bold" panose="020F0704030504030204" pitchFamily="34" charset="0"/>
              </a:rPr>
              <a:t>hose who finished </a:t>
            </a:r>
            <a:r>
              <a:rPr lang="en-US" altLang="ja-JP" sz="1800" dirty="0">
                <a:solidFill>
                  <a:schemeClr val="tx1"/>
                </a:solidFill>
                <a:latin typeface="Arial Rounded MT Bold" panose="020F0704030504030204" pitchFamily="34" charset="0"/>
              </a:rPr>
              <a:t>individual </a:t>
            </a:r>
            <a:r>
              <a:rPr kumimoji="1" lang="en-US" altLang="ja-JP" sz="1800" dirty="0">
                <a:solidFill>
                  <a:schemeClr val="tx1"/>
                </a:solidFill>
                <a:latin typeface="Arial Rounded MT Bold" panose="020F0704030504030204" pitchFamily="34" charset="0"/>
              </a:rPr>
              <a:t>CBT training (2011-2020)</a:t>
            </a:r>
            <a:endParaRPr kumimoji="1" lang="ja-JP" altLang="en-US" sz="1800" dirty="0">
              <a:solidFill>
                <a:schemeClr val="tx1"/>
              </a:solidFill>
              <a:latin typeface="Arial Rounded MT Bold" panose="020F0704030504030204" pitchFamily="34" charset="0"/>
            </a:endParaRPr>
          </a:p>
        </p:txBody>
      </p:sp>
      <p:sp>
        <p:nvSpPr>
          <p:cNvPr id="29" name="テキスト ボックス 28">
            <a:extLst>
              <a:ext uri="{FF2B5EF4-FFF2-40B4-BE49-F238E27FC236}">
                <a16:creationId xmlns:a16="http://schemas.microsoft.com/office/drawing/2014/main" id="{3F935B66-07E7-FBBD-E2C3-EDF772C30ADD}"/>
              </a:ext>
            </a:extLst>
          </p:cNvPr>
          <p:cNvSpPr txBox="1"/>
          <p:nvPr/>
        </p:nvSpPr>
        <p:spPr>
          <a:xfrm>
            <a:off x="9975029" y="4577031"/>
            <a:ext cx="1740582" cy="923330"/>
          </a:xfrm>
          <a:prstGeom prst="rect">
            <a:avLst/>
          </a:prstGeom>
          <a:noFill/>
        </p:spPr>
        <p:txBody>
          <a:bodyPr wrap="square">
            <a:spAutoFit/>
          </a:bodyPr>
          <a:lstStyle/>
          <a:p>
            <a:pPr algn="ctr"/>
            <a:r>
              <a:rPr lang="en-US" altLang="ja-JP" sz="1800" dirty="0">
                <a:solidFill>
                  <a:schemeClr val="tx1"/>
                </a:solidFill>
                <a:latin typeface="Arial Rounded MT Bold" panose="020F0704030504030204" pitchFamily="34" charset="0"/>
              </a:rPr>
              <a:t>*</a:t>
            </a:r>
            <a:r>
              <a:rPr lang="en-US" altLang="ja-JP" sz="1600" baseline="40000" dirty="0">
                <a:solidFill>
                  <a:schemeClr val="tx1"/>
                </a:solidFill>
                <a:latin typeface="Arial Rounded MT Bold" panose="020F0704030504030204" pitchFamily="34" charset="0"/>
              </a:rPr>
              <a:t>2</a:t>
            </a:r>
            <a:r>
              <a:rPr lang="en-US" altLang="ja-JP" sz="1800" dirty="0">
                <a:solidFill>
                  <a:schemeClr val="tx1"/>
                </a:solidFill>
                <a:latin typeface="Arial Rounded MT Bold" panose="020F0704030504030204" pitchFamily="34" charset="0"/>
              </a:rPr>
              <a:t>Annual prevalence of depression</a:t>
            </a:r>
          </a:p>
        </p:txBody>
      </p:sp>
    </p:spTree>
    <p:extLst>
      <p:ext uri="{BB962C8B-B14F-4D97-AF65-F5344CB8AC3E}">
        <p14:creationId xmlns:p14="http://schemas.microsoft.com/office/powerpoint/2010/main" val="42099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楕円 26">
            <a:extLst>
              <a:ext uri="{FF2B5EF4-FFF2-40B4-BE49-F238E27FC236}">
                <a16:creationId xmlns:a16="http://schemas.microsoft.com/office/drawing/2014/main" id="{0A92C5C3-E477-A77B-59AE-A13A3056BAD8}"/>
              </a:ext>
            </a:extLst>
          </p:cNvPr>
          <p:cNvSpPr/>
          <p:nvPr/>
        </p:nvSpPr>
        <p:spPr>
          <a:xfrm>
            <a:off x="1888999" y="6082259"/>
            <a:ext cx="8646986" cy="202074"/>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26" name="楕円 25">
            <a:extLst>
              <a:ext uri="{FF2B5EF4-FFF2-40B4-BE49-F238E27FC236}">
                <a16:creationId xmlns:a16="http://schemas.microsoft.com/office/drawing/2014/main" id="{B7318A4E-555F-9DE3-11B5-4B99BBE20746}"/>
              </a:ext>
            </a:extLst>
          </p:cNvPr>
          <p:cNvSpPr/>
          <p:nvPr/>
        </p:nvSpPr>
        <p:spPr>
          <a:xfrm>
            <a:off x="1838652" y="810089"/>
            <a:ext cx="8514697" cy="844417"/>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4" name="テキスト ボックス 3">
            <a:extLst>
              <a:ext uri="{FF2B5EF4-FFF2-40B4-BE49-F238E27FC236}">
                <a16:creationId xmlns:a16="http://schemas.microsoft.com/office/drawing/2014/main" id="{647D1874-BC72-AFDE-2387-4AB8DA707A8D}"/>
              </a:ext>
            </a:extLst>
          </p:cNvPr>
          <p:cNvSpPr txBox="1"/>
          <p:nvPr/>
        </p:nvSpPr>
        <p:spPr>
          <a:xfrm>
            <a:off x="0" y="0"/>
            <a:ext cx="2457907" cy="461665"/>
          </a:xfrm>
          <a:prstGeom prst="rect">
            <a:avLst/>
          </a:prstGeom>
          <a:noFill/>
          <a:ln w="38100">
            <a:solidFill>
              <a:schemeClr val="accent6">
                <a:lumMod val="50000"/>
              </a:schemeClr>
            </a:solidFill>
          </a:ln>
        </p:spPr>
        <p:txBody>
          <a:bodyPr wrap="square" rtlCol="0">
            <a:spAutoFit/>
          </a:bodyPr>
          <a:lstStyle/>
          <a:p>
            <a:pPr algn="ctr"/>
            <a:r>
              <a:rPr kumimoji="1" lang="en-US" altLang="ja-JP" sz="2400" b="1" dirty="0">
                <a:latin typeface="Arial Rounded MT Bold" panose="020F0704030504030204" pitchFamily="34" charset="0"/>
              </a:rPr>
              <a:t>Purpose</a:t>
            </a:r>
            <a:endParaRPr kumimoji="1" lang="ja-JP" altLang="en-US" sz="2400" b="1" dirty="0">
              <a:latin typeface="Arial Rounded MT Bold" panose="020F0704030504030204" pitchFamily="34" charset="0"/>
            </a:endParaRPr>
          </a:p>
        </p:txBody>
      </p:sp>
      <p:sp>
        <p:nvSpPr>
          <p:cNvPr id="7" name="コンテンツ プレースホルダー 4">
            <a:extLst>
              <a:ext uri="{FF2B5EF4-FFF2-40B4-BE49-F238E27FC236}">
                <a16:creationId xmlns:a16="http://schemas.microsoft.com/office/drawing/2014/main" id="{C5978DCB-E17B-8BBB-4546-6F6B42734F78}"/>
              </a:ext>
            </a:extLst>
          </p:cNvPr>
          <p:cNvSpPr txBox="1">
            <a:spLocks/>
          </p:cNvSpPr>
          <p:nvPr/>
        </p:nvSpPr>
        <p:spPr>
          <a:xfrm>
            <a:off x="838200" y="1021835"/>
            <a:ext cx="10515600" cy="642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dirty="0">
                <a:latin typeface="Arial Rounded MT Bold" panose="020F0704030504030204" pitchFamily="34" charset="0"/>
              </a:rPr>
              <a:t>Develop shorter and more efficient CBT</a:t>
            </a:r>
          </a:p>
        </p:txBody>
      </p:sp>
      <p:sp>
        <p:nvSpPr>
          <p:cNvPr id="13" name="テキスト ボックス 12">
            <a:extLst>
              <a:ext uri="{FF2B5EF4-FFF2-40B4-BE49-F238E27FC236}">
                <a16:creationId xmlns:a16="http://schemas.microsoft.com/office/drawing/2014/main" id="{BFC192F7-9E2D-7F45-035E-DC7125B30B72}"/>
              </a:ext>
            </a:extLst>
          </p:cNvPr>
          <p:cNvSpPr txBox="1"/>
          <p:nvPr/>
        </p:nvSpPr>
        <p:spPr>
          <a:xfrm>
            <a:off x="342899" y="3019977"/>
            <a:ext cx="5521553" cy="1384995"/>
          </a:xfrm>
          <a:prstGeom prst="rect">
            <a:avLst/>
          </a:prstGeom>
          <a:noFill/>
        </p:spPr>
        <p:txBody>
          <a:bodyPr wrap="square">
            <a:spAutoFit/>
          </a:bodyPr>
          <a:lstStyle/>
          <a:p>
            <a:pPr lvl="1" algn="ctr"/>
            <a:r>
              <a:rPr lang="en-US" altLang="ja-JP" sz="2800" dirty="0">
                <a:latin typeface="Arial Rounded MT Bold" panose="020F0704030504030204" pitchFamily="34" charset="0"/>
              </a:rPr>
              <a:t>Less time burden/constraint</a:t>
            </a:r>
          </a:p>
          <a:p>
            <a:pPr lvl="1" algn="ctr"/>
            <a:r>
              <a:rPr lang="en-US" altLang="ja-JP" sz="2800" dirty="0">
                <a:latin typeface="Arial Rounded MT Bold" panose="020F0704030504030204" pitchFamily="34" charset="0"/>
              </a:rPr>
              <a:t>II</a:t>
            </a:r>
          </a:p>
          <a:p>
            <a:pPr lvl="1" algn="ctr"/>
            <a:r>
              <a:rPr lang="en-US" altLang="ja-JP" sz="2800" dirty="0">
                <a:latin typeface="Arial Rounded MT Bold" panose="020F0704030504030204" pitchFamily="34" charset="0"/>
              </a:rPr>
              <a:t>More availability</a:t>
            </a:r>
          </a:p>
        </p:txBody>
      </p:sp>
      <p:pic>
        <p:nvPicPr>
          <p:cNvPr id="1028" name="Picture 4" descr="15分イラスト／無料イラストなら「イラストAC」">
            <a:extLst>
              <a:ext uri="{FF2B5EF4-FFF2-40B4-BE49-F238E27FC236}">
                <a16:creationId xmlns:a16="http://schemas.microsoft.com/office/drawing/2014/main" id="{01603F8E-8625-0534-9A4C-4CE2C685B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363" y="2139109"/>
            <a:ext cx="871537" cy="8715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チーム・グループのシルエット05 | 無料のAi・PNG白黒シルエットイラスト">
            <a:extLst>
              <a:ext uri="{FF2B5EF4-FFF2-40B4-BE49-F238E27FC236}">
                <a16:creationId xmlns:a16="http://schemas.microsoft.com/office/drawing/2014/main" id="{6D77FAE8-07BD-759C-608B-83910D141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8694" y="1934039"/>
            <a:ext cx="1284927" cy="12849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矢印: 右 22">
            <a:extLst>
              <a:ext uri="{FF2B5EF4-FFF2-40B4-BE49-F238E27FC236}">
                <a16:creationId xmlns:a16="http://schemas.microsoft.com/office/drawing/2014/main" id="{1BFE9977-8F0A-0C0D-045D-D3343B5339E6}"/>
              </a:ext>
            </a:extLst>
          </p:cNvPr>
          <p:cNvSpPr/>
          <p:nvPr/>
        </p:nvSpPr>
        <p:spPr>
          <a:xfrm rot="2722068">
            <a:off x="6501301" y="2057703"/>
            <a:ext cx="1401330" cy="642002"/>
          </a:xfrm>
          <a:prstGeom prst="rightArrow">
            <a:avLst/>
          </a:prstGeom>
          <a:gradFill>
            <a:gsLst>
              <a:gs pos="93000">
                <a:schemeClr val="accent3">
                  <a:lumMod val="40000"/>
                  <a:lumOff val="60000"/>
                </a:schemeClr>
              </a:gs>
              <a:gs pos="55000">
                <a:schemeClr val="accent3">
                  <a:lumMod val="95000"/>
                  <a:lumOff val="5000"/>
                </a:schemeClr>
              </a:gs>
              <a:gs pos="26000">
                <a:srgbClr val="8D8D8D"/>
              </a:gs>
              <a:gs pos="0">
                <a:schemeClr val="accent3">
                  <a:lumMod val="6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Arial Rounded MT Bold" panose="020F0704030504030204" pitchFamily="34" charset="0"/>
            </a:endParaRPr>
          </a:p>
        </p:txBody>
      </p:sp>
      <p:sp>
        <p:nvSpPr>
          <p:cNvPr id="28" name="矢印: 右 27">
            <a:extLst>
              <a:ext uri="{FF2B5EF4-FFF2-40B4-BE49-F238E27FC236}">
                <a16:creationId xmlns:a16="http://schemas.microsoft.com/office/drawing/2014/main" id="{C14CDA10-EC25-8E2F-EF35-FE4021E11207}"/>
              </a:ext>
            </a:extLst>
          </p:cNvPr>
          <p:cNvSpPr/>
          <p:nvPr/>
        </p:nvSpPr>
        <p:spPr>
          <a:xfrm rot="8134895">
            <a:off x="4886983" y="2050938"/>
            <a:ext cx="1433437" cy="642002"/>
          </a:xfrm>
          <a:prstGeom prst="rightArrow">
            <a:avLst/>
          </a:prstGeom>
          <a:gradFill flip="none" rotWithShape="1">
            <a:gsLst>
              <a:gs pos="93000">
                <a:schemeClr val="accent3">
                  <a:lumMod val="40000"/>
                  <a:lumOff val="60000"/>
                </a:schemeClr>
              </a:gs>
              <a:gs pos="55000">
                <a:schemeClr val="accent3">
                  <a:lumMod val="95000"/>
                  <a:lumOff val="5000"/>
                </a:schemeClr>
              </a:gs>
              <a:gs pos="26000">
                <a:srgbClr val="8D8D8D"/>
              </a:gs>
              <a:gs pos="0">
                <a:schemeClr val="accent3">
                  <a:lumMod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Arial Rounded MT Bold" panose="020F0704030504030204" pitchFamily="34" charset="0"/>
            </a:endParaRPr>
          </a:p>
        </p:txBody>
      </p:sp>
      <p:sp>
        <p:nvSpPr>
          <p:cNvPr id="31" name="矢印: 右 30">
            <a:extLst>
              <a:ext uri="{FF2B5EF4-FFF2-40B4-BE49-F238E27FC236}">
                <a16:creationId xmlns:a16="http://schemas.microsoft.com/office/drawing/2014/main" id="{DE098DB9-C824-4BCC-CF75-2B5F5DE96A94}"/>
              </a:ext>
            </a:extLst>
          </p:cNvPr>
          <p:cNvSpPr/>
          <p:nvPr/>
        </p:nvSpPr>
        <p:spPr>
          <a:xfrm rot="2722068">
            <a:off x="4832308" y="4849082"/>
            <a:ext cx="1640766" cy="642002"/>
          </a:xfrm>
          <a:prstGeom prst="rightArrow">
            <a:avLst/>
          </a:prstGeom>
          <a:gradFill>
            <a:gsLst>
              <a:gs pos="93000">
                <a:schemeClr val="accent3">
                  <a:lumMod val="40000"/>
                  <a:lumOff val="60000"/>
                </a:schemeClr>
              </a:gs>
              <a:gs pos="89000">
                <a:schemeClr val="accent3">
                  <a:lumMod val="95000"/>
                  <a:lumOff val="5000"/>
                </a:schemeClr>
              </a:gs>
              <a:gs pos="69000">
                <a:srgbClr val="8D8D8D"/>
              </a:gs>
              <a:gs pos="100000">
                <a:schemeClr val="accent3">
                  <a:lumMod val="40000"/>
                  <a:lumOff val="60000"/>
                </a:schemeClr>
              </a:gs>
              <a:gs pos="36000">
                <a:schemeClr val="accent3">
                  <a:lumMod val="6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Arial Rounded MT Bold" panose="020F0704030504030204" pitchFamily="34" charset="0"/>
            </a:endParaRPr>
          </a:p>
        </p:txBody>
      </p:sp>
      <p:sp>
        <p:nvSpPr>
          <p:cNvPr id="10" name="テキスト ボックス 9">
            <a:extLst>
              <a:ext uri="{FF2B5EF4-FFF2-40B4-BE49-F238E27FC236}">
                <a16:creationId xmlns:a16="http://schemas.microsoft.com/office/drawing/2014/main" id="{2FA28D2A-4C20-3D3B-2805-997C7DF0D7B0}"/>
              </a:ext>
            </a:extLst>
          </p:cNvPr>
          <p:cNvSpPr txBox="1"/>
          <p:nvPr/>
        </p:nvSpPr>
        <p:spPr>
          <a:xfrm>
            <a:off x="1541474" y="5761113"/>
            <a:ext cx="9109052" cy="523220"/>
          </a:xfrm>
          <a:prstGeom prst="rect">
            <a:avLst/>
          </a:prstGeom>
          <a:noFill/>
        </p:spPr>
        <p:txBody>
          <a:bodyPr wrap="square">
            <a:spAutoFit/>
          </a:bodyPr>
          <a:lstStyle/>
          <a:p>
            <a:pPr lvl="1"/>
            <a:r>
              <a:rPr lang="en-US" altLang="ja-JP" sz="2800" dirty="0">
                <a:latin typeface="Arial Rounded MT Bold" panose="020F0704030504030204" pitchFamily="34" charset="0"/>
              </a:rPr>
              <a:t>Dissemination and social implementation of CBT</a:t>
            </a:r>
          </a:p>
        </p:txBody>
      </p:sp>
      <p:sp>
        <p:nvSpPr>
          <p:cNvPr id="9" name="テキスト ボックス 8">
            <a:extLst>
              <a:ext uri="{FF2B5EF4-FFF2-40B4-BE49-F238E27FC236}">
                <a16:creationId xmlns:a16="http://schemas.microsoft.com/office/drawing/2014/main" id="{3DBCDA23-F4ED-5BF4-081C-2323CDEEF2D7}"/>
              </a:ext>
            </a:extLst>
          </p:cNvPr>
          <p:cNvSpPr txBox="1"/>
          <p:nvPr/>
        </p:nvSpPr>
        <p:spPr>
          <a:xfrm>
            <a:off x="7298463" y="3019977"/>
            <a:ext cx="3731487" cy="1384995"/>
          </a:xfrm>
          <a:prstGeom prst="rect">
            <a:avLst/>
          </a:prstGeom>
          <a:noFill/>
        </p:spPr>
        <p:txBody>
          <a:bodyPr wrap="square">
            <a:spAutoFit/>
          </a:bodyPr>
          <a:lstStyle/>
          <a:p>
            <a:pPr lvl="1" algn="ctr"/>
            <a:r>
              <a:rPr lang="en-US" altLang="ja-JP" sz="2800" dirty="0">
                <a:latin typeface="Arial Rounded MT Bold" panose="020F0704030504030204" pitchFamily="34" charset="0"/>
              </a:rPr>
              <a:t>More Performable</a:t>
            </a:r>
          </a:p>
          <a:p>
            <a:pPr lvl="1" algn="ctr"/>
            <a:r>
              <a:rPr lang="en-US" altLang="ja-JP" sz="2800" dirty="0">
                <a:latin typeface="Arial Rounded MT Bold" panose="020F0704030504030204" pitchFamily="34" charset="0"/>
              </a:rPr>
              <a:t>II</a:t>
            </a:r>
          </a:p>
          <a:p>
            <a:pPr lvl="1" algn="ctr"/>
            <a:r>
              <a:rPr lang="en-US" altLang="ja-JP" sz="2800" dirty="0">
                <a:latin typeface="Arial Rounded MT Bold" panose="020F0704030504030204" pitchFamily="34" charset="0"/>
              </a:rPr>
              <a:t>More therapists</a:t>
            </a:r>
          </a:p>
        </p:txBody>
      </p:sp>
      <p:sp>
        <p:nvSpPr>
          <p:cNvPr id="32" name="矢印: 右 31">
            <a:extLst>
              <a:ext uri="{FF2B5EF4-FFF2-40B4-BE49-F238E27FC236}">
                <a16:creationId xmlns:a16="http://schemas.microsoft.com/office/drawing/2014/main" id="{7BB0B04A-1A65-2054-AA5C-2DCBC7F11366}"/>
              </a:ext>
            </a:extLst>
          </p:cNvPr>
          <p:cNvSpPr/>
          <p:nvPr/>
        </p:nvSpPr>
        <p:spPr>
          <a:xfrm rot="8059426">
            <a:off x="6441902" y="4846219"/>
            <a:ext cx="1640766" cy="642002"/>
          </a:xfrm>
          <a:prstGeom prst="rightArrow">
            <a:avLst/>
          </a:prstGeom>
          <a:gradFill>
            <a:gsLst>
              <a:gs pos="93000">
                <a:schemeClr val="accent3">
                  <a:lumMod val="40000"/>
                  <a:lumOff val="60000"/>
                </a:schemeClr>
              </a:gs>
              <a:gs pos="89000">
                <a:schemeClr val="accent3">
                  <a:lumMod val="95000"/>
                  <a:lumOff val="5000"/>
                </a:schemeClr>
              </a:gs>
              <a:gs pos="69000">
                <a:srgbClr val="8D8D8D"/>
              </a:gs>
              <a:gs pos="100000">
                <a:schemeClr val="accent3">
                  <a:lumMod val="40000"/>
                  <a:lumOff val="60000"/>
                </a:schemeClr>
              </a:gs>
              <a:gs pos="36000">
                <a:schemeClr val="accent3">
                  <a:lumMod val="6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dirty="0">
              <a:latin typeface="Arial Rounded MT Bold" panose="020F0704030504030204" pitchFamily="34" charset="0"/>
            </a:endParaRPr>
          </a:p>
        </p:txBody>
      </p:sp>
    </p:spTree>
    <p:extLst>
      <p:ext uri="{BB962C8B-B14F-4D97-AF65-F5344CB8AC3E}">
        <p14:creationId xmlns:p14="http://schemas.microsoft.com/office/powerpoint/2010/main" val="400327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3382F72-CD71-41B3-91C9-0ABFEE01A948}"/>
              </a:ext>
            </a:extLst>
          </p:cNvPr>
          <p:cNvSpPr txBox="1"/>
          <p:nvPr/>
        </p:nvSpPr>
        <p:spPr>
          <a:xfrm>
            <a:off x="9572606" y="5014963"/>
            <a:ext cx="633507" cy="461665"/>
          </a:xfrm>
          <a:prstGeom prst="rect">
            <a:avLst/>
          </a:prstGeom>
          <a:noFill/>
        </p:spPr>
        <p:txBody>
          <a:bodyPr wrap="none" rtlCol="0">
            <a:spAutoFit/>
          </a:bodyPr>
          <a:lstStyle/>
          <a:p>
            <a:r>
              <a:rPr lang="en-US" altLang="ja-JP" sz="2400" dirty="0">
                <a:latin typeface="Arial Rounded MT Bold" panose="020F0704030504030204" pitchFamily="34" charset="0"/>
              </a:rPr>
              <a:t>GP</a:t>
            </a:r>
            <a:endParaRPr lang="ja-JP" altLang="en-US" sz="2400" dirty="0">
              <a:latin typeface="Arial Rounded MT Bold" panose="020F0704030504030204" pitchFamily="34" charset="0"/>
            </a:endParaRPr>
          </a:p>
        </p:txBody>
      </p:sp>
      <p:sp>
        <p:nvSpPr>
          <p:cNvPr id="7" name="テキスト ボックス 6">
            <a:extLst>
              <a:ext uri="{FF2B5EF4-FFF2-40B4-BE49-F238E27FC236}">
                <a16:creationId xmlns:a16="http://schemas.microsoft.com/office/drawing/2014/main" id="{F3BDFC42-B423-46E5-AE16-3541DD0998A8}"/>
              </a:ext>
            </a:extLst>
          </p:cNvPr>
          <p:cNvSpPr txBox="1"/>
          <p:nvPr/>
        </p:nvSpPr>
        <p:spPr>
          <a:xfrm>
            <a:off x="5337241" y="5014963"/>
            <a:ext cx="1928541" cy="461665"/>
          </a:xfrm>
          <a:prstGeom prst="rect">
            <a:avLst/>
          </a:prstGeom>
          <a:noFill/>
        </p:spPr>
        <p:txBody>
          <a:bodyPr wrap="none" rtlCol="0">
            <a:spAutoFit/>
          </a:bodyPr>
          <a:lstStyle/>
          <a:p>
            <a:r>
              <a:rPr lang="en-US" altLang="ja-JP" sz="2400" dirty="0">
                <a:latin typeface="Arial Rounded MT Bold" panose="020F0704030504030204" pitchFamily="34" charset="0"/>
              </a:rPr>
              <a:t>Psychiatrist</a:t>
            </a:r>
          </a:p>
        </p:txBody>
      </p:sp>
      <p:sp>
        <p:nvSpPr>
          <p:cNvPr id="9" name="テキスト ボックス 8">
            <a:extLst>
              <a:ext uri="{FF2B5EF4-FFF2-40B4-BE49-F238E27FC236}">
                <a16:creationId xmlns:a16="http://schemas.microsoft.com/office/drawing/2014/main" id="{7A72AB9E-6228-419E-BD6F-44671A653546}"/>
              </a:ext>
            </a:extLst>
          </p:cNvPr>
          <p:cNvSpPr txBox="1"/>
          <p:nvPr/>
        </p:nvSpPr>
        <p:spPr>
          <a:xfrm>
            <a:off x="943499" y="5014963"/>
            <a:ext cx="2086918" cy="461665"/>
          </a:xfrm>
          <a:prstGeom prst="rect">
            <a:avLst/>
          </a:prstGeom>
          <a:noFill/>
        </p:spPr>
        <p:txBody>
          <a:bodyPr wrap="none" rtlCol="0">
            <a:spAutoFit/>
          </a:bodyPr>
          <a:lstStyle/>
          <a:p>
            <a:r>
              <a:rPr lang="en-US" altLang="ja-JP" sz="2400" dirty="0">
                <a:latin typeface="Arial Rounded MT Bold" panose="020F0704030504030204" pitchFamily="34" charset="0"/>
              </a:rPr>
              <a:t>Psychologist</a:t>
            </a:r>
          </a:p>
        </p:txBody>
      </p:sp>
      <p:sp>
        <p:nvSpPr>
          <p:cNvPr id="10" name="テキスト ボックス 9">
            <a:extLst>
              <a:ext uri="{FF2B5EF4-FFF2-40B4-BE49-F238E27FC236}">
                <a16:creationId xmlns:a16="http://schemas.microsoft.com/office/drawing/2014/main" id="{2CC14AA8-5B5E-4A52-929C-FFF5614AC3A7}"/>
              </a:ext>
            </a:extLst>
          </p:cNvPr>
          <p:cNvSpPr txBox="1"/>
          <p:nvPr/>
        </p:nvSpPr>
        <p:spPr>
          <a:xfrm>
            <a:off x="4006928" y="3238026"/>
            <a:ext cx="1550135" cy="923330"/>
          </a:xfrm>
          <a:prstGeom prst="rect">
            <a:avLst/>
          </a:prstGeom>
          <a:noFill/>
        </p:spPr>
        <p:txBody>
          <a:bodyPr wrap="square" rtlCol="0">
            <a:spAutoFit/>
          </a:bodyPr>
          <a:lstStyle/>
          <a:p>
            <a:r>
              <a:rPr lang="ja-JP" altLang="en-US" b="1" dirty="0">
                <a:solidFill>
                  <a:schemeClr val="bg1"/>
                </a:solidFill>
              </a:rPr>
              <a:t>日本語訳</a:t>
            </a:r>
            <a:endParaRPr lang="en-US" altLang="ja-JP" b="1" dirty="0">
              <a:solidFill>
                <a:schemeClr val="bg1"/>
              </a:solidFill>
            </a:endParaRPr>
          </a:p>
          <a:p>
            <a:r>
              <a:rPr lang="en-US" altLang="ja-JP" b="1" dirty="0">
                <a:solidFill>
                  <a:schemeClr val="bg1"/>
                </a:solidFill>
              </a:rPr>
              <a:t>Coming soon</a:t>
            </a:r>
            <a:endParaRPr lang="ja-JP" altLang="en-US" b="1" dirty="0">
              <a:solidFill>
                <a:schemeClr val="bg1"/>
              </a:solidFill>
            </a:endParaRPr>
          </a:p>
        </p:txBody>
      </p:sp>
      <p:pic>
        <p:nvPicPr>
          <p:cNvPr id="8" name="図 7">
            <a:extLst>
              <a:ext uri="{FF2B5EF4-FFF2-40B4-BE49-F238E27FC236}">
                <a16:creationId xmlns:a16="http://schemas.microsoft.com/office/drawing/2014/main" id="{B8B79559-20FF-F7CE-8B5C-CEA3E6597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08" y="791462"/>
            <a:ext cx="1994540" cy="2876918"/>
          </a:xfrm>
          <a:prstGeom prst="rect">
            <a:avLst/>
          </a:prstGeom>
        </p:spPr>
      </p:pic>
      <p:pic>
        <p:nvPicPr>
          <p:cNvPr id="12" name="図 11">
            <a:extLst>
              <a:ext uri="{FF2B5EF4-FFF2-40B4-BE49-F238E27FC236}">
                <a16:creationId xmlns:a16="http://schemas.microsoft.com/office/drawing/2014/main" id="{A782D156-5ACD-CEAF-7333-186F087A2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439" y="791462"/>
            <a:ext cx="1886465" cy="2862224"/>
          </a:xfrm>
          <a:prstGeom prst="rect">
            <a:avLst/>
          </a:prstGeom>
        </p:spPr>
      </p:pic>
      <p:pic>
        <p:nvPicPr>
          <p:cNvPr id="14" name="図 13">
            <a:extLst>
              <a:ext uri="{FF2B5EF4-FFF2-40B4-BE49-F238E27FC236}">
                <a16:creationId xmlns:a16="http://schemas.microsoft.com/office/drawing/2014/main" id="{BF9FEEC7-40E1-554C-E352-392122A2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5578" y="791462"/>
            <a:ext cx="2034056" cy="2862224"/>
          </a:xfrm>
          <a:prstGeom prst="rect">
            <a:avLst/>
          </a:prstGeom>
        </p:spPr>
      </p:pic>
      <p:pic>
        <p:nvPicPr>
          <p:cNvPr id="4" name="図 3">
            <a:extLst>
              <a:ext uri="{FF2B5EF4-FFF2-40B4-BE49-F238E27FC236}">
                <a16:creationId xmlns:a16="http://schemas.microsoft.com/office/drawing/2014/main" id="{FCDB8927-AA56-4DFC-AB89-878812C92CAB}"/>
              </a:ext>
            </a:extLst>
          </p:cNvPr>
          <p:cNvPicPr>
            <a:picLocks noChangeAspect="1"/>
          </p:cNvPicPr>
          <p:nvPr/>
        </p:nvPicPr>
        <p:blipFill>
          <a:blip r:embed="rId6"/>
          <a:stretch>
            <a:fillRect/>
          </a:stretch>
        </p:blipFill>
        <p:spPr>
          <a:xfrm>
            <a:off x="9572606" y="2222574"/>
            <a:ext cx="1921638" cy="2670396"/>
          </a:xfrm>
          <a:prstGeom prst="rect">
            <a:avLst/>
          </a:prstGeom>
        </p:spPr>
      </p:pic>
      <p:pic>
        <p:nvPicPr>
          <p:cNvPr id="6" name="図 5">
            <a:extLst>
              <a:ext uri="{FF2B5EF4-FFF2-40B4-BE49-F238E27FC236}">
                <a16:creationId xmlns:a16="http://schemas.microsoft.com/office/drawing/2014/main" id="{D88F4E1E-BB2F-484E-BA7F-D10677FD7F3F}"/>
              </a:ext>
            </a:extLst>
          </p:cNvPr>
          <p:cNvPicPr>
            <a:picLocks noChangeAspect="1"/>
          </p:cNvPicPr>
          <p:nvPr/>
        </p:nvPicPr>
        <p:blipFill>
          <a:blip r:embed="rId7"/>
          <a:stretch>
            <a:fillRect/>
          </a:stretch>
        </p:blipFill>
        <p:spPr>
          <a:xfrm>
            <a:off x="5645629" y="2222574"/>
            <a:ext cx="1913352" cy="2670396"/>
          </a:xfrm>
          <a:prstGeom prst="rect">
            <a:avLst/>
          </a:prstGeom>
        </p:spPr>
      </p:pic>
      <p:pic>
        <p:nvPicPr>
          <p:cNvPr id="1026" name="Picture 2">
            <a:extLst>
              <a:ext uri="{FF2B5EF4-FFF2-40B4-BE49-F238E27FC236}">
                <a16:creationId xmlns:a16="http://schemas.microsoft.com/office/drawing/2014/main" id="{CCDA87AB-E763-4C29-AC86-064D7590E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9111" y="2222574"/>
            <a:ext cx="1886465" cy="2674279"/>
          </a:xfrm>
          <a:prstGeom prst="rect">
            <a:avLst/>
          </a:prstGeom>
          <a:noFill/>
          <a:extLst>
            <a:ext uri="{909E8E84-426E-40DD-AFC4-6F175D3DCCD1}">
              <a14:hiddenFill xmlns:a14="http://schemas.microsoft.com/office/drawing/2010/main">
                <a:solidFill>
                  <a:srgbClr val="FFFFFF"/>
                </a:solidFill>
              </a14:hiddenFill>
            </a:ext>
          </a:extLst>
        </p:spPr>
      </p:pic>
      <p:sp>
        <p:nvSpPr>
          <p:cNvPr id="2" name="コンテンツ プレースホルダー 4">
            <a:extLst>
              <a:ext uri="{FF2B5EF4-FFF2-40B4-BE49-F238E27FC236}">
                <a16:creationId xmlns:a16="http://schemas.microsoft.com/office/drawing/2014/main" id="{ED1E28BB-6C2C-A6A1-CAD9-6D062CA792D2}"/>
              </a:ext>
            </a:extLst>
          </p:cNvPr>
          <p:cNvSpPr txBox="1">
            <a:spLocks/>
          </p:cNvSpPr>
          <p:nvPr/>
        </p:nvSpPr>
        <p:spPr>
          <a:xfrm>
            <a:off x="1644317" y="5961442"/>
            <a:ext cx="8903367" cy="896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Multidisciplinary practice providing CBT overseas</a:t>
            </a:r>
          </a:p>
        </p:txBody>
      </p:sp>
      <p:sp>
        <p:nvSpPr>
          <p:cNvPr id="3" name="テキスト ボックス 2">
            <a:extLst>
              <a:ext uri="{FF2B5EF4-FFF2-40B4-BE49-F238E27FC236}">
                <a16:creationId xmlns:a16="http://schemas.microsoft.com/office/drawing/2014/main" id="{54768A55-C134-DAC1-833D-9C4A790AD820}"/>
              </a:ext>
            </a:extLst>
          </p:cNvPr>
          <p:cNvSpPr txBox="1"/>
          <p:nvPr/>
        </p:nvSpPr>
        <p:spPr>
          <a:xfrm>
            <a:off x="0" y="0"/>
            <a:ext cx="2457907" cy="461665"/>
          </a:xfrm>
          <a:prstGeom prst="rect">
            <a:avLst/>
          </a:prstGeom>
          <a:noFill/>
          <a:ln w="38100">
            <a:solidFill>
              <a:schemeClr val="accent6">
                <a:lumMod val="50000"/>
              </a:schemeClr>
            </a:solidFill>
          </a:ln>
        </p:spPr>
        <p:txBody>
          <a:bodyPr wrap="square" rtlCol="0">
            <a:spAutoFit/>
          </a:bodyPr>
          <a:lstStyle/>
          <a:p>
            <a:pPr algn="ctr"/>
            <a:r>
              <a:rPr kumimoji="1" lang="en-US" altLang="ja-JP" sz="2400" b="1" dirty="0">
                <a:latin typeface="Arial Rounded MT Bold" panose="020F0704030504030204" pitchFamily="34" charset="0"/>
              </a:rPr>
              <a:t>Method</a:t>
            </a:r>
            <a:endParaRPr kumimoji="1" lang="ja-JP" altLang="en-US" sz="2400" b="1" dirty="0">
              <a:latin typeface="Arial Rounded MT Bold" panose="020F0704030504030204" pitchFamily="34" charset="0"/>
            </a:endParaRPr>
          </a:p>
        </p:txBody>
      </p:sp>
    </p:spTree>
    <p:extLst>
      <p:ext uri="{BB962C8B-B14F-4D97-AF65-F5344CB8AC3E}">
        <p14:creationId xmlns:p14="http://schemas.microsoft.com/office/powerpoint/2010/main" val="316490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ED55B57-77F4-5932-D634-A8632CCF6D49}"/>
              </a:ext>
            </a:extLst>
          </p:cNvPr>
          <p:cNvSpPr>
            <a:spLocks noGrp="1"/>
          </p:cNvSpPr>
          <p:nvPr>
            <p:ph idx="1"/>
          </p:nvPr>
        </p:nvSpPr>
        <p:spPr>
          <a:xfrm>
            <a:off x="536069" y="3994989"/>
            <a:ext cx="5814522" cy="2654157"/>
          </a:xfrm>
          <a:ln>
            <a:noFill/>
          </a:ln>
        </p:spPr>
        <p:txBody>
          <a:bodyPr>
            <a:normAutofit/>
          </a:bodyPr>
          <a:lstStyle/>
          <a:p>
            <a:pPr marL="457200" lvl="1" indent="0">
              <a:buNone/>
            </a:pPr>
            <a:r>
              <a:rPr kumimoji="1" lang="en-US" altLang="ja-JP" sz="2800" dirty="0">
                <a:latin typeface="Arial Rounded MT Bold" panose="020F0704030504030204" pitchFamily="34" charset="0"/>
              </a:rPr>
              <a:t>Easier and efficient way to:</a:t>
            </a:r>
            <a:endParaRPr lang="en-US" altLang="ja-JP" sz="2800" dirty="0">
              <a:latin typeface="Arial Rounded MT Bold" panose="020F0704030504030204" pitchFamily="34" charset="0"/>
            </a:endParaRPr>
          </a:p>
          <a:p>
            <a:pPr lvl="2">
              <a:buFont typeface="Wingdings" panose="05000000000000000000" pitchFamily="2" charset="2"/>
              <a:buChar char="ü"/>
            </a:pPr>
            <a:r>
              <a:rPr lang="en-US" altLang="ja-JP" sz="2400" dirty="0">
                <a:latin typeface="Arial Rounded MT Bold" panose="020F0704030504030204" pitchFamily="34" charset="0"/>
              </a:rPr>
              <a:t> S</a:t>
            </a:r>
            <a:r>
              <a:rPr kumimoji="1" lang="en-US" altLang="ja-JP" sz="2400" dirty="0">
                <a:latin typeface="Arial Rounded MT Bold" panose="020F0704030504030204" pitchFamily="34" charset="0"/>
              </a:rPr>
              <a:t>et an agenda</a:t>
            </a:r>
          </a:p>
          <a:p>
            <a:pPr lvl="2">
              <a:buFont typeface="Wingdings" panose="05000000000000000000" pitchFamily="2" charset="2"/>
              <a:buChar char="ü"/>
            </a:pPr>
            <a:r>
              <a:rPr lang="en-US" altLang="ja-JP" sz="2400" dirty="0">
                <a:latin typeface="Arial Rounded MT Bold" panose="020F0704030504030204" pitchFamily="34" charset="0"/>
              </a:rPr>
              <a:t> F</a:t>
            </a:r>
            <a:r>
              <a:rPr kumimoji="1" lang="en-US" altLang="ja-JP" sz="2400" dirty="0">
                <a:latin typeface="Arial Rounded MT Bold" panose="020F0704030504030204" pitchFamily="34" charset="0"/>
              </a:rPr>
              <a:t>ormulate a case</a:t>
            </a:r>
          </a:p>
          <a:p>
            <a:pPr lvl="2">
              <a:buFont typeface="Wingdings" panose="05000000000000000000" pitchFamily="2" charset="2"/>
              <a:buChar char="ü"/>
            </a:pPr>
            <a:r>
              <a:rPr lang="en-US" altLang="ja-JP" sz="2400" dirty="0">
                <a:latin typeface="Arial Rounded MT Bold" panose="020F0704030504030204" pitchFamily="34" charset="0"/>
              </a:rPr>
              <a:t> Explain skills/techniques</a:t>
            </a:r>
          </a:p>
        </p:txBody>
      </p:sp>
      <p:sp>
        <p:nvSpPr>
          <p:cNvPr id="7" name="コンテンツ プレースホルダー 2">
            <a:extLst>
              <a:ext uri="{FF2B5EF4-FFF2-40B4-BE49-F238E27FC236}">
                <a16:creationId xmlns:a16="http://schemas.microsoft.com/office/drawing/2014/main" id="{86279F1C-5D76-7980-C16A-DDB889A99F5C}"/>
              </a:ext>
            </a:extLst>
          </p:cNvPr>
          <p:cNvSpPr txBox="1">
            <a:spLocks/>
          </p:cNvSpPr>
          <p:nvPr/>
        </p:nvSpPr>
        <p:spPr>
          <a:xfrm>
            <a:off x="6179128" y="3994989"/>
            <a:ext cx="5813488" cy="188521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en-US" altLang="ja-JP" sz="2800" dirty="0">
                <a:latin typeface="Arial Rounded MT Bold" panose="020F0704030504030204" pitchFamily="34" charset="0"/>
              </a:rPr>
              <a:t>Access to resources for:</a:t>
            </a:r>
            <a:r>
              <a:rPr lang="ja-JP" altLang="en-US" sz="2800" dirty="0">
                <a:latin typeface="Arial Rounded MT Bold" panose="020F0704030504030204" pitchFamily="34" charset="0"/>
              </a:rPr>
              <a:t>　</a:t>
            </a:r>
            <a:endParaRPr lang="en-US" altLang="ja-JP" sz="2800" dirty="0">
              <a:latin typeface="Arial Rounded MT Bold" panose="020F0704030504030204" pitchFamily="34" charset="0"/>
            </a:endParaRPr>
          </a:p>
          <a:p>
            <a:pPr lvl="2">
              <a:buFont typeface="Wingdings" panose="05000000000000000000" pitchFamily="2" charset="2"/>
              <a:buChar char="ü"/>
            </a:pPr>
            <a:r>
              <a:rPr lang="en-US" altLang="ja-JP" sz="2400" dirty="0">
                <a:latin typeface="Arial Rounded MT Bold" panose="020F0704030504030204" pitchFamily="34" charset="0"/>
              </a:rPr>
              <a:t> Self-management training </a:t>
            </a:r>
          </a:p>
          <a:p>
            <a:pPr lvl="2">
              <a:buFont typeface="Wingdings" panose="05000000000000000000" pitchFamily="2" charset="2"/>
              <a:buChar char="ü"/>
            </a:pPr>
            <a:r>
              <a:rPr lang="en-US" altLang="ja-JP" sz="2400" dirty="0">
                <a:latin typeface="Arial Rounded MT Bold" panose="020F0704030504030204" pitchFamily="34" charset="0"/>
              </a:rPr>
              <a:t> Self-help</a:t>
            </a:r>
          </a:p>
        </p:txBody>
      </p:sp>
      <p:pic>
        <p:nvPicPr>
          <p:cNvPr id="6" name="図 5">
            <a:extLst>
              <a:ext uri="{FF2B5EF4-FFF2-40B4-BE49-F238E27FC236}">
                <a16:creationId xmlns:a16="http://schemas.microsoft.com/office/drawing/2014/main" id="{2D5A4987-D32B-A88E-ED4A-444E971A461A}"/>
              </a:ext>
            </a:extLst>
          </p:cNvPr>
          <p:cNvPicPr>
            <a:picLocks noChangeAspect="1"/>
          </p:cNvPicPr>
          <p:nvPr/>
        </p:nvPicPr>
        <p:blipFill>
          <a:blip r:embed="rId3"/>
          <a:stretch>
            <a:fillRect/>
          </a:stretch>
        </p:blipFill>
        <p:spPr>
          <a:xfrm>
            <a:off x="2685603" y="1198914"/>
            <a:ext cx="1006271" cy="1781100"/>
          </a:xfrm>
          <a:prstGeom prst="rect">
            <a:avLst/>
          </a:prstGeom>
          <a:effectLst>
            <a:outerShdw blurRad="76200" dir="18900000" sy="23000" kx="-1200000" algn="bl" rotWithShape="0">
              <a:prstClr val="black">
                <a:alpha val="20000"/>
              </a:prstClr>
            </a:outerShdw>
          </a:effectLst>
        </p:spPr>
      </p:pic>
      <p:pic>
        <p:nvPicPr>
          <p:cNvPr id="10" name="図 9">
            <a:extLst>
              <a:ext uri="{FF2B5EF4-FFF2-40B4-BE49-F238E27FC236}">
                <a16:creationId xmlns:a16="http://schemas.microsoft.com/office/drawing/2014/main" id="{A2D90349-5DD6-57A2-5C0E-885F132157DF}"/>
              </a:ext>
            </a:extLst>
          </p:cNvPr>
          <p:cNvPicPr>
            <a:picLocks noChangeAspect="1"/>
          </p:cNvPicPr>
          <p:nvPr/>
        </p:nvPicPr>
        <p:blipFill rotWithShape="1">
          <a:blip r:embed="rId4"/>
          <a:srcRect l="26625" t="24073" r="34691" b="24827"/>
          <a:stretch/>
        </p:blipFill>
        <p:spPr>
          <a:xfrm>
            <a:off x="8003307" y="1198914"/>
            <a:ext cx="1410728" cy="1863423"/>
          </a:xfrm>
          <a:prstGeom prst="rect">
            <a:avLst/>
          </a:prstGeom>
          <a:effectLst>
            <a:outerShdw blurRad="76200" dir="18900000" sy="23000" kx="-1200000" algn="bl" rotWithShape="0">
              <a:prstClr val="black">
                <a:alpha val="20000"/>
              </a:prstClr>
            </a:outerShdw>
          </a:effectLst>
        </p:spPr>
      </p:pic>
      <p:sp>
        <p:nvSpPr>
          <p:cNvPr id="12" name="テキスト ボックス 11">
            <a:extLst>
              <a:ext uri="{FF2B5EF4-FFF2-40B4-BE49-F238E27FC236}">
                <a16:creationId xmlns:a16="http://schemas.microsoft.com/office/drawing/2014/main" id="{5BB72C73-C1AB-694C-7D70-B38733A7A778}"/>
              </a:ext>
            </a:extLst>
          </p:cNvPr>
          <p:cNvSpPr txBox="1"/>
          <p:nvPr/>
        </p:nvSpPr>
        <p:spPr>
          <a:xfrm>
            <a:off x="1883394" y="3062337"/>
            <a:ext cx="2610688" cy="523220"/>
          </a:xfrm>
          <a:prstGeom prst="rect">
            <a:avLst/>
          </a:prstGeom>
          <a:noFill/>
        </p:spPr>
        <p:txBody>
          <a:bodyPr wrap="square">
            <a:spAutoFit/>
          </a:bodyPr>
          <a:lstStyle/>
          <a:p>
            <a:pPr marL="0" indent="0" algn="ctr">
              <a:buNone/>
            </a:pPr>
            <a:r>
              <a:rPr kumimoji="1" lang="en-US" altLang="ja-JP" sz="2800" dirty="0">
                <a:latin typeface="Arial Rounded MT Bold" panose="020F0704030504030204" pitchFamily="34" charset="0"/>
              </a:rPr>
              <a:t>Therapist </a:t>
            </a:r>
          </a:p>
        </p:txBody>
      </p:sp>
      <p:sp>
        <p:nvSpPr>
          <p:cNvPr id="14" name="テキスト ボックス 13">
            <a:extLst>
              <a:ext uri="{FF2B5EF4-FFF2-40B4-BE49-F238E27FC236}">
                <a16:creationId xmlns:a16="http://schemas.microsoft.com/office/drawing/2014/main" id="{B81B84CC-6727-A38C-3B0F-2FD57235CF85}"/>
              </a:ext>
            </a:extLst>
          </p:cNvPr>
          <p:cNvSpPr txBox="1"/>
          <p:nvPr/>
        </p:nvSpPr>
        <p:spPr>
          <a:xfrm>
            <a:off x="7477926" y="3062337"/>
            <a:ext cx="2461491" cy="523220"/>
          </a:xfrm>
          <a:prstGeom prst="rect">
            <a:avLst/>
          </a:prstGeom>
          <a:noFill/>
        </p:spPr>
        <p:txBody>
          <a:bodyPr wrap="square">
            <a:spAutoFit/>
          </a:bodyPr>
          <a:lstStyle/>
          <a:p>
            <a:pPr marL="0" indent="0" algn="ctr">
              <a:buNone/>
            </a:pPr>
            <a:r>
              <a:rPr lang="en-US" altLang="ja-JP" sz="2800" dirty="0">
                <a:latin typeface="Arial Rounded MT Bold" panose="020F0704030504030204" pitchFamily="34" charset="0"/>
              </a:rPr>
              <a:t>Patient</a:t>
            </a:r>
          </a:p>
        </p:txBody>
      </p:sp>
    </p:spTree>
    <p:extLst>
      <p:ext uri="{BB962C8B-B14F-4D97-AF65-F5344CB8AC3E}">
        <p14:creationId xmlns:p14="http://schemas.microsoft.com/office/powerpoint/2010/main" val="2654527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矢印: 左右 20">
            <a:extLst>
              <a:ext uri="{FF2B5EF4-FFF2-40B4-BE49-F238E27FC236}">
                <a16:creationId xmlns:a16="http://schemas.microsoft.com/office/drawing/2014/main" id="{9CE76691-71F6-4B15-88FD-D59CF0F474FF}"/>
              </a:ext>
            </a:extLst>
          </p:cNvPr>
          <p:cNvSpPr/>
          <p:nvPr/>
        </p:nvSpPr>
        <p:spPr>
          <a:xfrm rot="10800000">
            <a:off x="5133186" y="3197311"/>
            <a:ext cx="1525967" cy="523221"/>
          </a:xfrm>
          <a:prstGeom prst="lef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7" name="テキスト ボックス 6">
            <a:extLst>
              <a:ext uri="{FF2B5EF4-FFF2-40B4-BE49-F238E27FC236}">
                <a16:creationId xmlns:a16="http://schemas.microsoft.com/office/drawing/2014/main" id="{8B3AC3EA-C106-8962-5A4D-E53ABFD5BD55}"/>
              </a:ext>
            </a:extLst>
          </p:cNvPr>
          <p:cNvSpPr txBox="1"/>
          <p:nvPr/>
        </p:nvSpPr>
        <p:spPr>
          <a:xfrm>
            <a:off x="0" y="0"/>
            <a:ext cx="2457907" cy="461665"/>
          </a:xfrm>
          <a:prstGeom prst="rect">
            <a:avLst/>
          </a:prstGeom>
          <a:noFill/>
          <a:ln w="38100">
            <a:solidFill>
              <a:schemeClr val="accent6">
                <a:lumMod val="50000"/>
              </a:schemeClr>
            </a:solidFill>
          </a:ln>
        </p:spPr>
        <p:txBody>
          <a:bodyPr wrap="square" rtlCol="0">
            <a:spAutoFit/>
          </a:bodyPr>
          <a:lstStyle/>
          <a:p>
            <a:pPr algn="ctr"/>
            <a:r>
              <a:rPr kumimoji="1" lang="en-US" altLang="ja-JP" sz="2400" b="1" dirty="0">
                <a:latin typeface="Arial Rounded MT Bold" panose="020F0704030504030204" pitchFamily="34" charset="0"/>
              </a:rPr>
              <a:t>Results</a:t>
            </a:r>
            <a:endParaRPr kumimoji="1" lang="ja-JP" altLang="en-US" sz="2400" b="1" dirty="0">
              <a:latin typeface="Arial Rounded MT Bold" panose="020F0704030504030204" pitchFamily="34" charset="0"/>
            </a:endParaRPr>
          </a:p>
        </p:txBody>
      </p:sp>
      <p:sp>
        <p:nvSpPr>
          <p:cNvPr id="12" name="テキスト ボックス 11">
            <a:extLst>
              <a:ext uri="{FF2B5EF4-FFF2-40B4-BE49-F238E27FC236}">
                <a16:creationId xmlns:a16="http://schemas.microsoft.com/office/drawing/2014/main" id="{D1AB8116-8F90-C81D-D218-D91F71E7D3E7}"/>
              </a:ext>
            </a:extLst>
          </p:cNvPr>
          <p:cNvSpPr txBox="1"/>
          <p:nvPr/>
        </p:nvSpPr>
        <p:spPr>
          <a:xfrm>
            <a:off x="1910362" y="4134363"/>
            <a:ext cx="2610688" cy="523220"/>
          </a:xfrm>
          <a:prstGeom prst="rect">
            <a:avLst/>
          </a:prstGeom>
          <a:noFill/>
        </p:spPr>
        <p:txBody>
          <a:bodyPr wrap="square">
            <a:spAutoFit/>
          </a:bodyPr>
          <a:lstStyle/>
          <a:p>
            <a:pPr marL="0" indent="0" algn="ctr">
              <a:buNone/>
            </a:pPr>
            <a:r>
              <a:rPr lang="en-US" altLang="ja-JP" sz="2800" dirty="0">
                <a:latin typeface="Arial Rounded MT Bold" panose="020F0704030504030204" pitchFamily="34" charset="0"/>
              </a:rPr>
              <a:t>Hospital</a:t>
            </a:r>
            <a:endParaRPr kumimoji="1" lang="en-US" altLang="ja-JP" sz="2800" dirty="0">
              <a:latin typeface="Arial Rounded MT Bold" panose="020F0704030504030204" pitchFamily="34" charset="0"/>
            </a:endParaRPr>
          </a:p>
        </p:txBody>
      </p:sp>
      <p:sp>
        <p:nvSpPr>
          <p:cNvPr id="14" name="テキスト ボックス 13">
            <a:extLst>
              <a:ext uri="{FF2B5EF4-FFF2-40B4-BE49-F238E27FC236}">
                <a16:creationId xmlns:a16="http://schemas.microsoft.com/office/drawing/2014/main" id="{F1C417CC-5A2E-AB12-5B3D-489435A803F5}"/>
              </a:ext>
            </a:extLst>
          </p:cNvPr>
          <p:cNvSpPr txBox="1"/>
          <p:nvPr/>
        </p:nvSpPr>
        <p:spPr>
          <a:xfrm>
            <a:off x="7539520" y="4134363"/>
            <a:ext cx="2461491" cy="523220"/>
          </a:xfrm>
          <a:prstGeom prst="rect">
            <a:avLst/>
          </a:prstGeom>
          <a:noFill/>
        </p:spPr>
        <p:txBody>
          <a:bodyPr wrap="square">
            <a:spAutoFit/>
          </a:bodyPr>
          <a:lstStyle/>
          <a:p>
            <a:pPr marL="0" indent="0" algn="ctr">
              <a:buNone/>
            </a:pPr>
            <a:r>
              <a:rPr lang="en-US" altLang="ja-JP" sz="2800" dirty="0">
                <a:latin typeface="Arial Rounded MT Bold" panose="020F0704030504030204" pitchFamily="34" charset="0"/>
              </a:rPr>
              <a:t>Home</a:t>
            </a:r>
          </a:p>
        </p:txBody>
      </p:sp>
      <p:sp>
        <p:nvSpPr>
          <p:cNvPr id="17" name="楕円 16">
            <a:extLst>
              <a:ext uri="{FF2B5EF4-FFF2-40B4-BE49-F238E27FC236}">
                <a16:creationId xmlns:a16="http://schemas.microsoft.com/office/drawing/2014/main" id="{CA47FAAB-F358-3046-3C28-1320929B66EC}"/>
              </a:ext>
            </a:extLst>
          </p:cNvPr>
          <p:cNvSpPr/>
          <p:nvPr/>
        </p:nvSpPr>
        <p:spPr>
          <a:xfrm>
            <a:off x="2427947" y="2943631"/>
            <a:ext cx="2441755" cy="1030582"/>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18" name="コンテンツ プレースホルダー 4">
            <a:extLst>
              <a:ext uri="{FF2B5EF4-FFF2-40B4-BE49-F238E27FC236}">
                <a16:creationId xmlns:a16="http://schemas.microsoft.com/office/drawing/2014/main" id="{50BC3653-7D2C-8CF0-3BAD-85D994E64F42}"/>
              </a:ext>
            </a:extLst>
          </p:cNvPr>
          <p:cNvSpPr txBox="1">
            <a:spLocks/>
          </p:cNvSpPr>
          <p:nvPr/>
        </p:nvSpPr>
        <p:spPr>
          <a:xfrm>
            <a:off x="2396369" y="3122255"/>
            <a:ext cx="2489447" cy="8098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15-minute</a:t>
            </a:r>
          </a:p>
          <a:p>
            <a:pPr marL="0" indent="0" algn="ctr">
              <a:buNone/>
            </a:pPr>
            <a:r>
              <a:rPr lang="en-US" altLang="ja-JP" dirty="0">
                <a:latin typeface="Arial Rounded MT Bold" panose="020F0704030504030204" pitchFamily="34" charset="0"/>
              </a:rPr>
              <a:t>session</a:t>
            </a:r>
          </a:p>
        </p:txBody>
      </p:sp>
      <p:sp>
        <p:nvSpPr>
          <p:cNvPr id="19" name="楕円 18">
            <a:extLst>
              <a:ext uri="{FF2B5EF4-FFF2-40B4-BE49-F238E27FC236}">
                <a16:creationId xmlns:a16="http://schemas.microsoft.com/office/drawing/2014/main" id="{E7941EB0-BA87-47F9-6023-20A6427A4212}"/>
              </a:ext>
            </a:extLst>
          </p:cNvPr>
          <p:cNvSpPr/>
          <p:nvPr/>
        </p:nvSpPr>
        <p:spPr>
          <a:xfrm>
            <a:off x="8320881" y="2960626"/>
            <a:ext cx="2441755" cy="1030582"/>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Arial Rounded MT Bold" panose="020F0704030504030204" pitchFamily="34" charset="0"/>
            </a:endParaRPr>
          </a:p>
        </p:txBody>
      </p:sp>
      <p:sp>
        <p:nvSpPr>
          <p:cNvPr id="20" name="コンテンツ プレースホルダー 4">
            <a:extLst>
              <a:ext uri="{FF2B5EF4-FFF2-40B4-BE49-F238E27FC236}">
                <a16:creationId xmlns:a16="http://schemas.microsoft.com/office/drawing/2014/main" id="{ECDD961F-E8F2-2AAF-80CF-6A79870688F6}"/>
              </a:ext>
            </a:extLst>
          </p:cNvPr>
          <p:cNvSpPr txBox="1">
            <a:spLocks/>
          </p:cNvSpPr>
          <p:nvPr/>
        </p:nvSpPr>
        <p:spPr>
          <a:xfrm>
            <a:off x="8289303" y="3154479"/>
            <a:ext cx="2489447" cy="8098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dirty="0">
                <a:latin typeface="Arial Rounded MT Bold" panose="020F0704030504030204" pitchFamily="34" charset="0"/>
              </a:rPr>
              <a:t>In between</a:t>
            </a:r>
          </a:p>
          <a:p>
            <a:pPr marL="0" indent="0" algn="ctr">
              <a:buNone/>
            </a:pPr>
            <a:r>
              <a:rPr lang="en-US" altLang="ja-JP" dirty="0">
                <a:latin typeface="Arial Rounded MT Bold" panose="020F0704030504030204" pitchFamily="34" charset="0"/>
              </a:rPr>
              <a:t>sessions</a:t>
            </a:r>
          </a:p>
        </p:txBody>
      </p:sp>
      <p:pic>
        <p:nvPicPr>
          <p:cNvPr id="5" name="図 4">
            <a:extLst>
              <a:ext uri="{FF2B5EF4-FFF2-40B4-BE49-F238E27FC236}">
                <a16:creationId xmlns:a16="http://schemas.microsoft.com/office/drawing/2014/main" id="{ABAF9842-C90A-4A73-BE6A-650A6DF4E77D}"/>
              </a:ext>
            </a:extLst>
          </p:cNvPr>
          <p:cNvPicPr>
            <a:picLocks noChangeAspect="1"/>
          </p:cNvPicPr>
          <p:nvPr/>
        </p:nvPicPr>
        <p:blipFill rotWithShape="1">
          <a:blip r:embed="rId3"/>
          <a:srcRect l="16075" t="21235" r="9814" b="13087"/>
          <a:stretch/>
        </p:blipFill>
        <p:spPr>
          <a:xfrm flipH="1">
            <a:off x="6906524" y="2505637"/>
            <a:ext cx="1636439" cy="1507806"/>
          </a:xfrm>
          <a:prstGeom prst="rect">
            <a:avLst/>
          </a:prstGeom>
        </p:spPr>
      </p:pic>
      <p:grpSp>
        <p:nvGrpSpPr>
          <p:cNvPr id="6" name="グループ化 5">
            <a:extLst>
              <a:ext uri="{FF2B5EF4-FFF2-40B4-BE49-F238E27FC236}">
                <a16:creationId xmlns:a16="http://schemas.microsoft.com/office/drawing/2014/main" id="{23D0E148-F971-8B8B-1295-B3C1E7189692}"/>
              </a:ext>
            </a:extLst>
          </p:cNvPr>
          <p:cNvGrpSpPr/>
          <p:nvPr/>
        </p:nvGrpSpPr>
        <p:grpSpPr>
          <a:xfrm>
            <a:off x="8263129" y="1213971"/>
            <a:ext cx="2515621" cy="1907729"/>
            <a:chOff x="832674" y="1900571"/>
            <a:chExt cx="2544922" cy="2362627"/>
          </a:xfrm>
        </p:grpSpPr>
        <p:sp>
          <p:nvSpPr>
            <p:cNvPr id="11" name="正方形/長方形 10">
              <a:extLst>
                <a:ext uri="{FF2B5EF4-FFF2-40B4-BE49-F238E27FC236}">
                  <a16:creationId xmlns:a16="http://schemas.microsoft.com/office/drawing/2014/main" id="{957F1EF4-9BF0-B0F1-96AF-1B33A5808BA5}"/>
                </a:ext>
              </a:extLst>
            </p:cNvPr>
            <p:cNvSpPr/>
            <p:nvPr/>
          </p:nvSpPr>
          <p:spPr>
            <a:xfrm>
              <a:off x="1028124" y="2068475"/>
              <a:ext cx="2180031" cy="164080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84C0EE0A-B369-4E0A-B1D6-3AAEE62103FD}"/>
                </a:ext>
              </a:extLst>
            </p:cNvPr>
            <p:cNvPicPr>
              <a:picLocks noChangeAspect="1"/>
            </p:cNvPicPr>
            <p:nvPr/>
          </p:nvPicPr>
          <p:blipFill rotWithShape="1">
            <a:blip r:embed="rId4"/>
            <a:srcRect b="4999"/>
            <a:stretch/>
          </p:blipFill>
          <p:spPr>
            <a:xfrm>
              <a:off x="1049587" y="2316895"/>
              <a:ext cx="2137105" cy="1143967"/>
            </a:xfrm>
            <a:prstGeom prst="rect">
              <a:avLst/>
            </a:prstGeom>
          </p:spPr>
        </p:pic>
        <p:pic>
          <p:nvPicPr>
            <p:cNvPr id="8" name="図 7">
              <a:extLst>
                <a:ext uri="{FF2B5EF4-FFF2-40B4-BE49-F238E27FC236}">
                  <a16:creationId xmlns:a16="http://schemas.microsoft.com/office/drawing/2014/main" id="{429EDDB5-BC7E-4F93-A628-C5E4302CE9B7}"/>
                </a:ext>
              </a:extLst>
            </p:cNvPr>
            <p:cNvPicPr>
              <a:picLocks noChangeAspect="1"/>
            </p:cNvPicPr>
            <p:nvPr/>
          </p:nvPicPr>
          <p:blipFill>
            <a:blip r:embed="rId5"/>
            <a:stretch>
              <a:fillRect/>
            </a:stretch>
          </p:blipFill>
          <p:spPr>
            <a:xfrm>
              <a:off x="832674" y="1900571"/>
              <a:ext cx="2544922" cy="2362627"/>
            </a:xfrm>
            <a:prstGeom prst="rect">
              <a:avLst/>
            </a:prstGeom>
          </p:spPr>
        </p:pic>
      </p:grpSp>
      <p:pic>
        <p:nvPicPr>
          <p:cNvPr id="4" name="図 3">
            <a:extLst>
              <a:ext uri="{FF2B5EF4-FFF2-40B4-BE49-F238E27FC236}">
                <a16:creationId xmlns:a16="http://schemas.microsoft.com/office/drawing/2014/main" id="{B7F50AAB-2110-4327-8110-025955CC9363}"/>
              </a:ext>
            </a:extLst>
          </p:cNvPr>
          <p:cNvPicPr>
            <a:picLocks noChangeAspect="1"/>
          </p:cNvPicPr>
          <p:nvPr/>
        </p:nvPicPr>
        <p:blipFill rotWithShape="1">
          <a:blip r:embed="rId6"/>
          <a:srcRect l="16829" t="28725" r="20793" b="25967"/>
          <a:stretch/>
        </p:blipFill>
        <p:spPr>
          <a:xfrm>
            <a:off x="2353594" y="1202644"/>
            <a:ext cx="2650206" cy="1877487"/>
          </a:xfrm>
          <a:prstGeom prst="rect">
            <a:avLst/>
          </a:prstGeom>
        </p:spPr>
      </p:pic>
      <p:pic>
        <p:nvPicPr>
          <p:cNvPr id="15" name="図 14">
            <a:extLst>
              <a:ext uri="{FF2B5EF4-FFF2-40B4-BE49-F238E27FC236}">
                <a16:creationId xmlns:a16="http://schemas.microsoft.com/office/drawing/2014/main" id="{8668C646-49CB-4ABD-285C-7AD0E0E83796}"/>
              </a:ext>
            </a:extLst>
          </p:cNvPr>
          <p:cNvPicPr>
            <a:picLocks noChangeAspect="1"/>
          </p:cNvPicPr>
          <p:nvPr/>
        </p:nvPicPr>
        <p:blipFill rotWithShape="1">
          <a:blip r:embed="rId7"/>
          <a:srcRect l="14464" t="19247" r="15125" b="13169"/>
          <a:stretch/>
        </p:blipFill>
        <p:spPr>
          <a:xfrm>
            <a:off x="1064402" y="2488642"/>
            <a:ext cx="1466411" cy="1407532"/>
          </a:xfrm>
          <a:prstGeom prst="rect">
            <a:avLst/>
          </a:prstGeom>
        </p:spPr>
      </p:pic>
      <p:sp>
        <p:nvSpPr>
          <p:cNvPr id="23" name="テキスト ボックス 22">
            <a:extLst>
              <a:ext uri="{FF2B5EF4-FFF2-40B4-BE49-F238E27FC236}">
                <a16:creationId xmlns:a16="http://schemas.microsoft.com/office/drawing/2014/main" id="{A03EF5BD-3694-5E12-22DE-08E6AD0896E0}"/>
              </a:ext>
            </a:extLst>
          </p:cNvPr>
          <p:cNvSpPr txBox="1"/>
          <p:nvPr/>
        </p:nvSpPr>
        <p:spPr>
          <a:xfrm>
            <a:off x="1168573" y="4903300"/>
            <a:ext cx="4094266" cy="1200329"/>
          </a:xfrm>
          <a:prstGeom prst="rect">
            <a:avLst/>
          </a:prstGeom>
          <a:noFill/>
        </p:spPr>
        <p:txBody>
          <a:bodyPr wrap="square">
            <a:spAutoFit/>
          </a:bodyPr>
          <a:lstStyle/>
          <a:p>
            <a:pPr marL="342900" indent="-342900">
              <a:buFont typeface="Wingdings" panose="05000000000000000000" pitchFamily="2" charset="2"/>
              <a:buChar char="ü"/>
            </a:pPr>
            <a:r>
              <a:rPr lang="en-US" altLang="ja-JP" sz="2400" dirty="0">
                <a:latin typeface="Arial Rounded MT Bold" panose="020F0704030504030204" pitchFamily="34" charset="0"/>
              </a:rPr>
              <a:t>“Opening” sheet</a:t>
            </a:r>
          </a:p>
          <a:p>
            <a:pPr marL="342900" indent="-342900">
              <a:buFont typeface="Wingdings" panose="05000000000000000000" pitchFamily="2" charset="2"/>
              <a:buChar char="ü"/>
            </a:pPr>
            <a:r>
              <a:rPr lang="en-US" altLang="ja-JP" sz="2400" dirty="0">
                <a:latin typeface="Arial Rounded MT Bold" panose="020F0704030504030204" pitchFamily="34" charset="0"/>
              </a:rPr>
              <a:t>“End” sheet</a:t>
            </a:r>
          </a:p>
          <a:p>
            <a:pPr marL="342900" indent="-342900">
              <a:buFont typeface="Wingdings" panose="05000000000000000000" pitchFamily="2" charset="2"/>
              <a:buChar char="ü"/>
            </a:pPr>
            <a:r>
              <a:rPr lang="en-US" altLang="ja-JP" sz="2400" dirty="0">
                <a:latin typeface="Arial Rounded MT Bold" panose="020F0704030504030204" pitchFamily="34" charset="0"/>
              </a:rPr>
              <a:t>Case formulation sheet</a:t>
            </a:r>
          </a:p>
        </p:txBody>
      </p:sp>
      <p:sp>
        <p:nvSpPr>
          <p:cNvPr id="29" name="テキスト ボックス 28">
            <a:extLst>
              <a:ext uri="{FF2B5EF4-FFF2-40B4-BE49-F238E27FC236}">
                <a16:creationId xmlns:a16="http://schemas.microsoft.com/office/drawing/2014/main" id="{E7440316-9A32-307B-DF45-B9E51B1702C4}"/>
              </a:ext>
            </a:extLst>
          </p:cNvPr>
          <p:cNvSpPr txBox="1"/>
          <p:nvPr/>
        </p:nvSpPr>
        <p:spPr>
          <a:xfrm>
            <a:off x="6226696" y="4903300"/>
            <a:ext cx="5087138" cy="830997"/>
          </a:xfrm>
          <a:prstGeom prst="rect">
            <a:avLst/>
          </a:prstGeom>
          <a:noFill/>
        </p:spPr>
        <p:txBody>
          <a:bodyPr wrap="square">
            <a:spAutoFit/>
          </a:bodyPr>
          <a:lstStyle/>
          <a:p>
            <a:pPr marL="342900" indent="-342900">
              <a:buFont typeface="Wingdings" panose="05000000000000000000" pitchFamily="2" charset="2"/>
              <a:buChar char="ü"/>
            </a:pPr>
            <a:r>
              <a:rPr kumimoji="1" lang="en-US" altLang="ja-JP" sz="2400" dirty="0">
                <a:latin typeface="Arial Rounded MT Bold" panose="020F0704030504030204" pitchFamily="34" charset="0"/>
              </a:rPr>
              <a:t> Educational online materials</a:t>
            </a:r>
            <a:endParaRPr lang="en-US" altLang="ja-JP" sz="2400" dirty="0">
              <a:latin typeface="Arial Rounded MT Bold" panose="020F0704030504030204" pitchFamily="34" charset="0"/>
            </a:endParaRPr>
          </a:p>
          <a:p>
            <a:pPr marL="342900" indent="-342900">
              <a:buFont typeface="Wingdings" panose="05000000000000000000" pitchFamily="2" charset="2"/>
              <a:buChar char="ü"/>
            </a:pPr>
            <a:r>
              <a:rPr lang="ja-JP" altLang="en-US" sz="2400" dirty="0">
                <a:latin typeface="Arial Rounded MT Bold" panose="020F0704030504030204" pitchFamily="34" charset="0"/>
              </a:rPr>
              <a:t> </a:t>
            </a:r>
            <a:r>
              <a:rPr lang="en-US" altLang="ja-JP" sz="2400" dirty="0">
                <a:latin typeface="Arial Rounded MT Bold" panose="020F0704030504030204" pitchFamily="34" charset="0"/>
              </a:rPr>
              <a:t>Available anytime anywhere</a:t>
            </a:r>
          </a:p>
        </p:txBody>
      </p:sp>
    </p:spTree>
    <p:extLst>
      <p:ext uri="{BB962C8B-B14F-4D97-AF65-F5344CB8AC3E}">
        <p14:creationId xmlns:p14="http://schemas.microsoft.com/office/powerpoint/2010/main" val="22598546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10450</TotalTime>
  <Words>943</Words>
  <Application>Microsoft Office PowerPoint</Application>
  <PresentationFormat>ワイド画面</PresentationFormat>
  <Paragraphs>198</Paragraphs>
  <Slides>15</Slides>
  <Notes>14</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15</vt:i4>
      </vt:variant>
    </vt:vector>
  </HeadingPairs>
  <TitlesOfParts>
    <vt:vector size="28" baseType="lpstr">
      <vt:lpstr>BIZ UDPゴシック</vt:lpstr>
      <vt:lpstr>BlinkMacSystemFont</vt:lpstr>
      <vt:lpstr>ＭＳ Ｐゴシック</vt:lpstr>
      <vt:lpstr>游ゴシック</vt:lpstr>
      <vt:lpstr>游ゴシック Light</vt:lpstr>
      <vt:lpstr>Arial</vt:lpstr>
      <vt:lpstr>Arial</vt:lpstr>
      <vt:lpstr>Arial Rounded MT Bold</vt:lpstr>
      <vt:lpstr>Calibri</vt:lpstr>
      <vt:lpstr>Century</vt:lpstr>
      <vt:lpstr>Times New Roman</vt:lpstr>
      <vt:lpstr>Wingdings</vt:lpstr>
      <vt:lpstr>Office テーマ</vt:lpstr>
      <vt:lpstr>Pilot Study on the Efficacy and Feasibility of Streamlined Cognitive Behavioral Therapy for Depression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Pilot Study on the Efficacy and Feasibility of Streamlined Cognitive Behavioral Therapy for Depression</dc:title>
  <dc:creator>Takamatsu Naoki</dc:creator>
  <cp:lastModifiedBy>Takamatsu Naoki</cp:lastModifiedBy>
  <cp:revision>135</cp:revision>
  <dcterms:created xsi:type="dcterms:W3CDTF">2022-10-13T01:56:03Z</dcterms:created>
  <dcterms:modified xsi:type="dcterms:W3CDTF">2022-10-23T10:19:53Z</dcterms:modified>
</cp:coreProperties>
</file>